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9" r:id="rId2"/>
    <p:sldId id="516" r:id="rId3"/>
    <p:sldId id="514" r:id="rId4"/>
    <p:sldId id="515" r:id="rId5"/>
    <p:sldId id="526" r:id="rId6"/>
    <p:sldId id="492" r:id="rId7"/>
    <p:sldId id="525" r:id="rId8"/>
    <p:sldId id="517" r:id="rId9"/>
    <p:sldId id="520" r:id="rId10"/>
    <p:sldId id="522" r:id="rId11"/>
    <p:sldId id="527" r:id="rId12"/>
    <p:sldId id="523" r:id="rId13"/>
    <p:sldId id="524" r:id="rId14"/>
    <p:sldId id="510" r:id="rId15"/>
    <p:sldId id="44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7C80"/>
    <a:srgbClr val="009900"/>
    <a:srgbClr val="FFCCCC"/>
    <a:srgbClr val="B1F6FD"/>
    <a:srgbClr val="90F2FC"/>
    <a:srgbClr val="FF00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29" autoAdjust="0"/>
    <p:restoredTop sz="86401" autoAdjust="0"/>
  </p:normalViewPr>
  <p:slideViewPr>
    <p:cSldViewPr>
      <p:cViewPr>
        <p:scale>
          <a:sx n="75" d="100"/>
          <a:sy n="75" d="100"/>
        </p:scale>
        <p:origin x="-40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86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D46B5B6-75CB-442C-9CC5-9D7184D78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1167B3A-03AA-4274-B542-4206E7446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261352-87DA-47B6-A005-F1091864C1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3BC6-1D90-4958-A873-D524D9A2B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13AB7-B1A9-48FC-B181-4961FA8FD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72335-3860-4F22-9B40-C78841456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4B745-ED52-404B-AC04-98E0D2BF5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2461-86FE-4E52-ABF5-7EF645C1E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1366-88BE-44BF-BE65-977CB8CAC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A216C-D535-4EEB-8693-F86A4923F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F2055-6F7D-4565-BB34-F4892C403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848B6-4BDA-46AF-BF50-7D211F3E2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31C30-049A-4E67-9C63-72D16D7D8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D2D01-0C0D-40CB-A4A0-3137A0C10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49D3860-DDF4-4569-B5BE-E19793516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899592" y="1628800"/>
            <a:ext cx="7056784" cy="42484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77D2-F691-425C-AC03-E4C9B95BCE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076" name="Title 4"/>
          <p:cNvSpPr>
            <a:spLocks noGrp="1"/>
          </p:cNvSpPr>
          <p:nvPr>
            <p:ph type="title" idx="4294967295"/>
          </p:nvPr>
        </p:nvSpPr>
        <p:spPr>
          <a:xfrm>
            <a:off x="785813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vTTSO14  :  Lunar Occultations of Double Stars</a:t>
            </a:r>
            <a:endParaRPr lang="en-NZ" sz="2400" dirty="0" smtClean="0"/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043608" y="2843644"/>
            <a:ext cx="6912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800" dirty="0" smtClean="0"/>
              <a:t>1</a:t>
            </a:r>
            <a:r>
              <a:rPr lang="en-NZ" sz="1800" dirty="0"/>
              <a:t>.  Determine the separation and position angle of a pair of stars.</a:t>
            </a: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1042988" y="3347144"/>
            <a:ext cx="655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800" dirty="0"/>
              <a:t>2.  Estimate the magnitude difference of the pair. </a:t>
            </a:r>
          </a:p>
        </p:txBody>
      </p:sp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1042988" y="3851200"/>
            <a:ext cx="5761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800" dirty="0"/>
              <a:t>3.  Detect previously unknown double stars.</a:t>
            </a:r>
          </a:p>
        </p:txBody>
      </p:sp>
      <p:sp>
        <p:nvSpPr>
          <p:cNvPr id="3080" name="TextBox 7"/>
          <p:cNvSpPr txBox="1">
            <a:spLocks noChangeArrowheads="1"/>
          </p:cNvSpPr>
          <p:nvPr/>
        </p:nvSpPr>
        <p:spPr bwMode="auto">
          <a:xfrm>
            <a:off x="1042988" y="4355256"/>
            <a:ext cx="7273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800" dirty="0"/>
              <a:t>4.  Confirm or refute possible doubles found visually at occultation. </a:t>
            </a:r>
          </a:p>
        </p:txBody>
      </p:sp>
      <p:sp>
        <p:nvSpPr>
          <p:cNvPr id="3081" name="TextBox 8"/>
          <p:cNvSpPr txBox="1">
            <a:spLocks noChangeArrowheads="1"/>
          </p:cNvSpPr>
          <p:nvPr/>
        </p:nvSpPr>
        <p:spPr bwMode="auto">
          <a:xfrm>
            <a:off x="1042988" y="4942909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AutoNum type="arabicPeriod" startAt="5"/>
            </a:pPr>
            <a:r>
              <a:rPr lang="en-NZ" sz="1800" dirty="0" smtClean="0"/>
              <a:t>Contribute </a:t>
            </a:r>
            <a:r>
              <a:rPr lang="en-NZ" sz="1800" dirty="0"/>
              <a:t>light curves to the Kepler2 programme</a:t>
            </a:r>
            <a:r>
              <a:rPr lang="en-NZ" sz="1800" dirty="0" smtClean="0"/>
              <a:t>.</a:t>
            </a:r>
          </a:p>
          <a:p>
            <a:pPr marL="342900" indent="-342900"/>
            <a:endParaRPr lang="en-NZ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115616" y="2060848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u="sng" dirty="0" smtClean="0"/>
              <a:t>Aims of observing Lunar occultations for Double Stars</a:t>
            </a:r>
            <a:endParaRPr lang="en-NZ" sz="2000" u="sng" dirty="0"/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436096" y="6187207"/>
            <a:ext cx="2447925" cy="33813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sz="1600"/>
              <a:t>Brian Loader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E5F67-A4BD-432E-A482-13908DB949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291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R 654 = </a:t>
            </a:r>
            <a:r>
              <a:rPr lang="en-NZ" sz="2400" dirty="0" err="1" smtClean="0"/>
              <a:t>Occ</a:t>
            </a:r>
            <a:r>
              <a:rPr lang="en-NZ" sz="2400" dirty="0" smtClean="0"/>
              <a:t> 921;   Solution</a:t>
            </a:r>
          </a:p>
        </p:txBody>
      </p:sp>
      <p:pic>
        <p:nvPicPr>
          <p:cNvPr id="12292" name="Picture 5" descr="R654soln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74788"/>
            <a:ext cx="8440738" cy="4886325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4F7CD-545D-46CD-9ABC-F49367942F1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3315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ZC 654;   another looks at Dave’s light curve</a:t>
            </a:r>
          </a:p>
        </p:txBody>
      </p:sp>
      <p:sp>
        <p:nvSpPr>
          <p:cNvPr id="13316" name="TextBox 9"/>
          <p:cNvSpPr txBox="1">
            <a:spLocks noChangeArrowheads="1"/>
          </p:cNvSpPr>
          <p:nvPr/>
        </p:nvSpPr>
        <p:spPr bwMode="auto">
          <a:xfrm>
            <a:off x="6084888" y="1484313"/>
            <a:ext cx="2808287" cy="30480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800" b="1" dirty="0" smtClean="0"/>
              <a:t>ZC 654</a:t>
            </a:r>
            <a:r>
              <a:rPr lang="en-NZ" sz="1800" b="1" dirty="0"/>
              <a:t>, D. </a:t>
            </a:r>
            <a:r>
              <a:rPr lang="en-NZ" sz="1800" b="1" dirty="0" err="1"/>
              <a:t>Gault</a:t>
            </a:r>
            <a:endParaRPr lang="en-NZ" sz="1800" b="1" dirty="0"/>
          </a:p>
          <a:p>
            <a:endParaRPr lang="en-NZ" sz="1800" b="1" dirty="0"/>
          </a:p>
          <a:p>
            <a:r>
              <a:rPr lang="en-NZ" sz="1800" b="1" dirty="0"/>
              <a:t>Reappearance</a:t>
            </a:r>
          </a:p>
          <a:p>
            <a:endParaRPr lang="en-NZ" sz="1800" b="1" dirty="0"/>
          </a:p>
          <a:p>
            <a:r>
              <a:rPr lang="en-NZ" sz="1800" b="1" dirty="0"/>
              <a:t>No Step?</a:t>
            </a:r>
          </a:p>
          <a:p>
            <a:endParaRPr lang="en-NZ" sz="1800" b="1" dirty="0"/>
          </a:p>
          <a:p>
            <a:endParaRPr lang="en-NZ" sz="1800" b="1" dirty="0"/>
          </a:p>
          <a:p>
            <a:r>
              <a:rPr lang="en-NZ" sz="1800" b="1" dirty="0" err="1"/>
              <a:t>Rv</a:t>
            </a:r>
            <a:r>
              <a:rPr lang="en-NZ" sz="1800" b="1" dirty="0"/>
              <a:t> 0.2406”/sec</a:t>
            </a:r>
          </a:p>
          <a:p>
            <a:endParaRPr lang="en-NZ" sz="1600" b="1" dirty="0"/>
          </a:p>
          <a:p>
            <a:endParaRPr lang="en-NZ" sz="1600" b="1" dirty="0"/>
          </a:p>
          <a:p>
            <a:endParaRPr lang="en-NZ" sz="1600" b="1" dirty="0"/>
          </a:p>
        </p:txBody>
      </p:sp>
      <p:pic>
        <p:nvPicPr>
          <p:cNvPr id="13317" name="Picture 5" descr="190727r654DGfr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138" y="1404938"/>
            <a:ext cx="5114925" cy="4735512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6" name="Right Arrow 5"/>
          <p:cNvSpPr/>
          <p:nvPr/>
        </p:nvSpPr>
        <p:spPr>
          <a:xfrm>
            <a:off x="2555875" y="3860800"/>
            <a:ext cx="503238" cy="21590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E7CC7-2E35-4D02-BDC2-E4A5197CA32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ZC 654 = </a:t>
            </a:r>
            <a:r>
              <a:rPr lang="en-NZ" sz="2400" dirty="0" err="1" smtClean="0"/>
              <a:t>Occ</a:t>
            </a:r>
            <a:r>
              <a:rPr lang="en-NZ" sz="2400" dirty="0" smtClean="0"/>
              <a:t> 921;   Field measures, a possible step</a:t>
            </a:r>
          </a:p>
        </p:txBody>
      </p:sp>
      <p:pic>
        <p:nvPicPr>
          <p:cNvPr id="14340" name="Picture 6" descr="190727r654DGfl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381125"/>
            <a:ext cx="5908675" cy="4586288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6588125" y="1844675"/>
            <a:ext cx="2232025" cy="28622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800" b="1" dirty="0" smtClean="0"/>
              <a:t>ZC 654</a:t>
            </a:r>
            <a:r>
              <a:rPr lang="en-NZ" sz="1800" b="1" dirty="0"/>
              <a:t>, D. </a:t>
            </a:r>
            <a:r>
              <a:rPr lang="en-NZ" sz="1800" b="1" dirty="0" err="1"/>
              <a:t>Gault</a:t>
            </a:r>
            <a:endParaRPr lang="en-NZ" sz="1800" b="1" dirty="0"/>
          </a:p>
          <a:p>
            <a:endParaRPr lang="en-NZ" sz="1800" b="1" dirty="0"/>
          </a:p>
          <a:p>
            <a:r>
              <a:rPr lang="en-NZ" sz="1800" b="1" dirty="0"/>
              <a:t>Reappearance</a:t>
            </a:r>
          </a:p>
          <a:p>
            <a:endParaRPr lang="en-NZ" sz="1800" b="1" dirty="0"/>
          </a:p>
          <a:p>
            <a:r>
              <a:rPr lang="en-NZ" sz="1800" b="1" dirty="0"/>
              <a:t>Possible 2 field step ca -0.04 sec</a:t>
            </a:r>
          </a:p>
          <a:p>
            <a:endParaRPr lang="en-NZ" sz="1800" b="1" dirty="0"/>
          </a:p>
          <a:p>
            <a:endParaRPr lang="en-NZ" sz="1800" b="1" dirty="0"/>
          </a:p>
          <a:p>
            <a:r>
              <a:rPr lang="en-NZ" sz="1800" b="1" dirty="0" err="1"/>
              <a:t>Rv</a:t>
            </a:r>
            <a:r>
              <a:rPr lang="en-NZ" sz="1800" b="1" dirty="0"/>
              <a:t> 0.2406”/sec</a:t>
            </a:r>
          </a:p>
          <a:p>
            <a:endParaRPr lang="en-N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8892F-17B8-4D07-9159-397E66FAD6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5363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ZC 654;   Solution using D </a:t>
            </a:r>
            <a:r>
              <a:rPr lang="en-NZ" sz="2400" dirty="0" err="1" smtClean="0"/>
              <a:t>Gault’s</a:t>
            </a:r>
            <a:r>
              <a:rPr lang="en-NZ" sz="2400" dirty="0" smtClean="0"/>
              <a:t> step</a:t>
            </a:r>
          </a:p>
        </p:txBody>
      </p:sp>
      <p:pic>
        <p:nvPicPr>
          <p:cNvPr id="15364" name="Picture 4" descr="R654soln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412875"/>
            <a:ext cx="8048625" cy="4830763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CA0C0-522B-4002-8505-9580B0BFEBD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6387" name="Title 4"/>
          <p:cNvSpPr>
            <a:spLocks noGrp="1"/>
          </p:cNvSpPr>
          <p:nvPr>
            <p:ph type="title" idx="4294967295"/>
          </p:nvPr>
        </p:nvSpPr>
        <p:spPr>
          <a:xfrm>
            <a:off x="785813" y="115888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b="1" dirty="0" smtClean="0"/>
              <a:t>Journal of Double Star Observations, paper number 7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900113" y="1341438"/>
            <a:ext cx="7488237" cy="438467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sz="1800" dirty="0"/>
              <a:t>Published 2019 October </a:t>
            </a:r>
            <a:r>
              <a:rPr lang="en-NZ" sz="1800" dirty="0" smtClean="0"/>
              <a:t>1, available on line at www.jdso.org</a:t>
            </a:r>
            <a:endParaRPr lang="en-NZ" sz="1800" dirty="0"/>
          </a:p>
          <a:p>
            <a:endParaRPr lang="en-NZ" sz="1800" dirty="0"/>
          </a:p>
          <a:p>
            <a:r>
              <a:rPr lang="en-NZ" sz="1800" dirty="0"/>
              <a:t>Covers mainly period 2017 February 13 to 2019 March 31.</a:t>
            </a:r>
          </a:p>
          <a:p>
            <a:endParaRPr lang="en-NZ" sz="1800" dirty="0"/>
          </a:p>
          <a:p>
            <a:pPr>
              <a:lnSpc>
                <a:spcPct val="150000"/>
              </a:lnSpc>
            </a:pPr>
            <a:r>
              <a:rPr lang="en-NZ" sz="1800" dirty="0"/>
              <a:t>Contents</a:t>
            </a:r>
          </a:p>
          <a:p>
            <a:pPr>
              <a:lnSpc>
                <a:spcPct val="150000"/>
              </a:lnSpc>
            </a:pPr>
            <a:r>
              <a:rPr lang="en-NZ" sz="1800" dirty="0"/>
              <a:t>    Table 1, 25 observations of WDS doubles with a solution.</a:t>
            </a:r>
          </a:p>
          <a:p>
            <a:pPr>
              <a:lnSpc>
                <a:spcPct val="150000"/>
              </a:lnSpc>
            </a:pPr>
            <a:r>
              <a:rPr lang="en-NZ" sz="1800" dirty="0"/>
              <a:t>    Table 2, 42 single observations of WDS, so only </a:t>
            </a:r>
            <a:r>
              <a:rPr lang="en-NZ" sz="1800" dirty="0" smtClean="0"/>
              <a:t>a vector </a:t>
            </a:r>
            <a:r>
              <a:rPr lang="en-NZ" sz="1800" dirty="0"/>
              <a:t>solution.</a:t>
            </a:r>
          </a:p>
          <a:p>
            <a:pPr>
              <a:lnSpc>
                <a:spcPct val="150000"/>
              </a:lnSpc>
            </a:pPr>
            <a:r>
              <a:rPr lang="en-NZ" sz="1800" dirty="0"/>
              <a:t>    Table 3a, 4 new doubles with solutions.</a:t>
            </a:r>
          </a:p>
          <a:p>
            <a:pPr>
              <a:lnSpc>
                <a:spcPct val="150000"/>
              </a:lnSpc>
            </a:pPr>
            <a:r>
              <a:rPr lang="en-NZ" sz="1800" dirty="0"/>
              <a:t>    Table 3b, 23 new doubles with single observations.</a:t>
            </a:r>
          </a:p>
          <a:p>
            <a:pPr>
              <a:lnSpc>
                <a:spcPct val="150000"/>
              </a:lnSpc>
            </a:pPr>
            <a:r>
              <a:rPr lang="en-NZ" sz="1800" dirty="0"/>
              <a:t>    Table 4, 15 </a:t>
            </a:r>
            <a:r>
              <a:rPr lang="en-NZ" sz="1800" dirty="0" err="1"/>
              <a:t>Occ</a:t>
            </a:r>
            <a:r>
              <a:rPr lang="en-NZ" sz="1800" dirty="0"/>
              <a:t> stars now shown to be single, having a WDS entry.</a:t>
            </a:r>
          </a:p>
          <a:p>
            <a:pPr>
              <a:lnSpc>
                <a:spcPct val="150000"/>
              </a:lnSpc>
            </a:pPr>
            <a:r>
              <a:rPr lang="en-NZ" sz="1800" dirty="0"/>
              <a:t>    Table 5,  5 WDS doubles, where no companion observed.</a:t>
            </a:r>
          </a:p>
          <a:p>
            <a:endParaRPr lang="en-N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0AFE0F-BD2C-4018-8B45-B5B77304260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7411" name="Title 4"/>
          <p:cNvSpPr>
            <a:spLocks noGrp="1"/>
          </p:cNvSpPr>
          <p:nvPr>
            <p:ph type="title" idx="4294967295"/>
          </p:nvPr>
        </p:nvSpPr>
        <p:spPr>
          <a:xfrm>
            <a:off x="785813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Acknowledgements and Thanks</a:t>
            </a: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827088" y="1557338"/>
            <a:ext cx="7561262" cy="314007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NZ" sz="1800"/>
          </a:p>
          <a:p>
            <a:r>
              <a:rPr lang="en-NZ" sz="1800"/>
              <a:t>90+  contributing observers, 23 with observations used in JDSO7</a:t>
            </a:r>
          </a:p>
          <a:p>
            <a:endParaRPr lang="en-NZ" sz="1800"/>
          </a:p>
          <a:p>
            <a:r>
              <a:rPr lang="en-NZ" sz="1800"/>
              <a:t>David Herald: OCCULT predictions and solutions of doubles</a:t>
            </a:r>
          </a:p>
          <a:p>
            <a:endParaRPr lang="en-NZ" sz="1800"/>
          </a:p>
          <a:p>
            <a:r>
              <a:rPr lang="en-NZ" sz="1800"/>
              <a:t>Kazuhisa Miyashita (Japan):  LIMOVIE analysis of videos</a:t>
            </a:r>
          </a:p>
          <a:p>
            <a:endParaRPr lang="en-NZ" sz="1800"/>
          </a:p>
          <a:p>
            <a:r>
              <a:rPr lang="en-NZ" sz="1800"/>
              <a:t>Hristo Pavlov:  TANGRA  analysis of videos</a:t>
            </a:r>
          </a:p>
          <a:p>
            <a:endParaRPr lang="en-NZ" sz="1800"/>
          </a:p>
          <a:p>
            <a:endParaRPr lang="en-NZ" sz="1800"/>
          </a:p>
          <a:p>
            <a:endParaRPr lang="en-N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2EE79-1ABC-4B52-ABCE-58B708282C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Title 4"/>
          <p:cNvSpPr>
            <a:spLocks noGrp="1"/>
          </p:cNvSpPr>
          <p:nvPr>
            <p:ph type="title" idx="4294967295"/>
          </p:nvPr>
        </p:nvSpPr>
        <p:spPr>
          <a:xfrm>
            <a:off x="785813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Double Star Occultation light curve with magnitudes</a:t>
            </a:r>
          </a:p>
        </p:txBody>
      </p:sp>
      <p:pic>
        <p:nvPicPr>
          <p:cNvPr id="4100" name="Picture 12" descr="190412s79686AP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04938"/>
            <a:ext cx="8315325" cy="477678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067175" y="1773238"/>
            <a:ext cx="4897438" cy="2879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25726-3AE5-453B-8864-51291A975F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123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SAO 79686, a solution from 2 observations</a:t>
            </a:r>
          </a:p>
        </p:txBody>
      </p:sp>
      <p:pic>
        <p:nvPicPr>
          <p:cNvPr id="5124" name="Picture 11" descr="S79686Sol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55738"/>
            <a:ext cx="8704262" cy="490855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046B6-259B-4134-A35C-418657A5DE1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147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SAO 98888  Observations with same date, close limb PAs</a:t>
            </a:r>
          </a:p>
        </p:txBody>
      </p:sp>
      <p:pic>
        <p:nvPicPr>
          <p:cNvPr id="6148" name="Picture 4" descr="S98888Sol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8705850" cy="490855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6424C-8EF4-483C-ACA1-C7BFC4E698E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171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ZC3446, 2019 Nov 7, with very close limb PAs</a:t>
            </a:r>
          </a:p>
        </p:txBody>
      </p:sp>
      <p:pic>
        <p:nvPicPr>
          <p:cNvPr id="7172" name="Picture 4" descr="R3446Sol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12875"/>
            <a:ext cx="8269519" cy="496386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EC682-5367-4274-B477-307EA235B3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5" name="Title 4"/>
          <p:cNvSpPr>
            <a:spLocks noGrp="1"/>
          </p:cNvSpPr>
          <p:nvPr>
            <p:ph type="title" idx="4294967295"/>
          </p:nvPr>
        </p:nvSpPr>
        <p:spPr>
          <a:xfrm>
            <a:off x="755650" y="260350"/>
            <a:ext cx="7632700" cy="720725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b="1" dirty="0" smtClean="0">
                <a:solidFill>
                  <a:schemeClr val="tx1"/>
                </a:solidFill>
              </a:rPr>
              <a:t>Numbers of reported observations by year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47664" y="1124744"/>
          <a:ext cx="6252017" cy="520051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42528"/>
                <a:gridCol w="2261928"/>
                <a:gridCol w="2147561"/>
              </a:tblGrid>
              <a:tr h="658515">
                <a:tc>
                  <a:txBody>
                    <a:bodyPr/>
                    <a:lstStyle/>
                    <a:p>
                      <a:pPr algn="ctr"/>
                      <a:r>
                        <a:rPr lang="en-NZ" sz="22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NZ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dirty="0" smtClean="0">
                          <a:solidFill>
                            <a:schemeClr val="tx1"/>
                          </a:solidFill>
                        </a:rPr>
                        <a:t>Observations</a:t>
                      </a:r>
                      <a:endParaRPr lang="en-NZ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dirty="0" smtClean="0">
                          <a:solidFill>
                            <a:schemeClr val="tx1"/>
                          </a:solidFill>
                        </a:rPr>
                        <a:t>Average / Year</a:t>
                      </a:r>
                      <a:endParaRPr lang="en-NZ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2FC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/>
                        <a:t>1999 to 2008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311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31.1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/>
                        <a:t>2009 to 2015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1611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230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/>
                        <a:t>2016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188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188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/>
                        <a:t>2017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2018</a:t>
                      </a:r>
                      <a:endParaRPr lang="en-NZ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2020 to</a:t>
                      </a:r>
                    </a:p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March 31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rgbClr val="FF0000"/>
                          </a:solidFill>
                        </a:rPr>
                        <a:t>Total 21 yrs</a:t>
                      </a:r>
                      <a:endParaRPr lang="en-N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rgbClr val="FF0000"/>
                          </a:solidFill>
                        </a:rPr>
                        <a:t>2371</a:t>
                      </a:r>
                      <a:endParaRPr lang="en-N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rgbClr val="FF0000"/>
                          </a:solidFill>
                        </a:rPr>
                        <a:t>113</a:t>
                      </a:r>
                      <a:endParaRPr lang="en-N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DFC04-0EFC-4922-88D4-B58C310630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219" name="Title 4"/>
          <p:cNvSpPr>
            <a:spLocks noGrp="1"/>
          </p:cNvSpPr>
          <p:nvPr>
            <p:ph type="title" idx="4294967295"/>
          </p:nvPr>
        </p:nvSpPr>
        <p:spPr>
          <a:xfrm>
            <a:off x="755650" y="260350"/>
            <a:ext cx="7632700" cy="720725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b="1" dirty="0" smtClean="0">
                <a:solidFill>
                  <a:schemeClr val="tx1"/>
                </a:solidFill>
              </a:rPr>
              <a:t>Observers for 2019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51050" y="1196975"/>
          <a:ext cx="4680520" cy="443851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880990"/>
                <a:gridCol w="1799530"/>
              </a:tblGrid>
              <a:tr h="658515">
                <a:tc>
                  <a:txBody>
                    <a:bodyPr/>
                    <a:lstStyle/>
                    <a:p>
                      <a:pPr algn="ctr"/>
                      <a:r>
                        <a:rPr lang="en-NZ" sz="2200" dirty="0" smtClean="0">
                          <a:solidFill>
                            <a:schemeClr val="tx1"/>
                          </a:solidFill>
                        </a:rPr>
                        <a:t>Observers</a:t>
                      </a:r>
                      <a:endParaRPr lang="en-NZ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2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dirty="0" smtClean="0">
                          <a:solidFill>
                            <a:schemeClr val="tx1"/>
                          </a:solidFill>
                        </a:rPr>
                        <a:t>Observations</a:t>
                      </a:r>
                      <a:endParaRPr lang="en-NZ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F2FC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/>
                        <a:t>D. Herald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err="1" smtClean="0"/>
                        <a:t>D.Gault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err="1" smtClean="0"/>
                        <a:t>B.Loader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/>
                        <a:t>A.</a:t>
                      </a:r>
                      <a:r>
                        <a:rPr lang="en-NZ" sz="2200" b="1" baseline="0" dirty="0" smtClean="0"/>
                        <a:t> Pratt (UK)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err="1" smtClean="0"/>
                        <a:t>M.Forbes</a:t>
                      </a:r>
                      <a:endParaRPr lang="en-NZ" sz="2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P.Anderson</a:t>
                      </a:r>
                      <a:r>
                        <a:rPr lang="en-NZ" sz="2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NZ" sz="2200" b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(visual)</a:t>
                      </a:r>
                      <a:endParaRPr lang="en-NZ" sz="2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NZ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N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200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NZ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889EE-7843-4611-9F7A-50599FEF03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243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ZC 654 = </a:t>
            </a:r>
            <a:r>
              <a:rPr lang="en-NZ" sz="2400" dirty="0" err="1" smtClean="0"/>
              <a:t>Occ</a:t>
            </a:r>
            <a:r>
              <a:rPr lang="en-NZ" sz="2400" dirty="0" smtClean="0"/>
              <a:t> 921;   A possible brief step</a:t>
            </a:r>
          </a:p>
        </p:txBody>
      </p:sp>
      <p:pic>
        <p:nvPicPr>
          <p:cNvPr id="10244" name="Picture 8" descr="140208r654D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04938"/>
            <a:ext cx="6011863" cy="5059362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45" name="TextBox 9"/>
          <p:cNvSpPr txBox="1">
            <a:spLocks noChangeArrowheads="1"/>
          </p:cNvSpPr>
          <p:nvPr/>
        </p:nvSpPr>
        <p:spPr bwMode="auto">
          <a:xfrm>
            <a:off x="6516688" y="1484313"/>
            <a:ext cx="2376487" cy="329320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600" b="1" dirty="0" smtClean="0"/>
              <a:t>ZC 654</a:t>
            </a:r>
            <a:r>
              <a:rPr lang="en-NZ" sz="1600" b="1" dirty="0"/>
              <a:t>, D. </a:t>
            </a:r>
            <a:r>
              <a:rPr lang="en-NZ" sz="1600" b="1" dirty="0" smtClean="0"/>
              <a:t>Lowe</a:t>
            </a:r>
          </a:p>
          <a:p>
            <a:r>
              <a:rPr lang="en-NZ" sz="1600" b="1" dirty="0" smtClean="0"/>
              <a:t>2014 February 8</a:t>
            </a:r>
            <a:endParaRPr lang="en-NZ" sz="1600" b="1" dirty="0"/>
          </a:p>
          <a:p>
            <a:endParaRPr lang="en-NZ" sz="1600" b="1" dirty="0"/>
          </a:p>
          <a:p>
            <a:r>
              <a:rPr lang="en-NZ" sz="1600" b="1" dirty="0" smtClean="0"/>
              <a:t>Disappearance</a:t>
            </a:r>
            <a:endParaRPr lang="en-NZ" sz="1600" b="1" dirty="0"/>
          </a:p>
          <a:p>
            <a:endParaRPr lang="en-NZ" sz="1600" b="1" dirty="0"/>
          </a:p>
          <a:p>
            <a:r>
              <a:rPr lang="en-NZ" sz="1600" b="1" dirty="0"/>
              <a:t>Duration ca +0.12 sec.</a:t>
            </a:r>
          </a:p>
          <a:p>
            <a:endParaRPr lang="en-NZ" sz="1600" b="1" dirty="0"/>
          </a:p>
          <a:p>
            <a:r>
              <a:rPr lang="en-NZ" sz="1600" b="1" dirty="0"/>
              <a:t>(brighter star first)</a:t>
            </a:r>
          </a:p>
          <a:p>
            <a:endParaRPr lang="en-NZ" sz="1600" b="1" dirty="0"/>
          </a:p>
          <a:p>
            <a:r>
              <a:rPr lang="en-NZ" sz="1600" b="1" dirty="0"/>
              <a:t>Mag. diff. ca 0.75</a:t>
            </a:r>
          </a:p>
          <a:p>
            <a:endParaRPr lang="en-NZ" sz="1600" b="1" dirty="0"/>
          </a:p>
          <a:p>
            <a:r>
              <a:rPr lang="en-NZ" sz="1600" b="1" dirty="0" smtClean="0"/>
              <a:t>   </a:t>
            </a:r>
            <a:r>
              <a:rPr lang="en-NZ" sz="1600" b="1" dirty="0" err="1" smtClean="0"/>
              <a:t>Rv</a:t>
            </a:r>
            <a:r>
              <a:rPr lang="en-NZ" sz="1600" b="1" dirty="0" smtClean="0"/>
              <a:t> </a:t>
            </a:r>
            <a:r>
              <a:rPr lang="en-NZ" sz="1600" b="1" dirty="0"/>
              <a:t>0.0598”/sec</a:t>
            </a:r>
          </a:p>
          <a:p>
            <a:endParaRPr lang="en-NZ" sz="1600" b="1" dirty="0"/>
          </a:p>
        </p:txBody>
      </p:sp>
      <p:sp>
        <p:nvSpPr>
          <p:cNvPr id="6" name="Oval 5"/>
          <p:cNvSpPr/>
          <p:nvPr/>
        </p:nvSpPr>
        <p:spPr>
          <a:xfrm>
            <a:off x="6588224" y="4077072"/>
            <a:ext cx="1728192" cy="576064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4D304-9B70-4189-89E5-BA2CC42D46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1267" name="Title 4"/>
          <p:cNvSpPr>
            <a:spLocks noGrp="1"/>
          </p:cNvSpPr>
          <p:nvPr>
            <p:ph type="title" idx="4294967295"/>
          </p:nvPr>
        </p:nvSpPr>
        <p:spPr>
          <a:xfrm>
            <a:off x="755650" y="404813"/>
            <a:ext cx="7632700" cy="863600"/>
          </a:xfrm>
          <a:solidFill>
            <a:srgbClr val="CCFFFF"/>
          </a:solidFill>
          <a:ln w="19050">
            <a:solidFill>
              <a:srgbClr val="0000FF"/>
            </a:solidFill>
          </a:ln>
        </p:spPr>
        <p:txBody>
          <a:bodyPr/>
          <a:lstStyle/>
          <a:p>
            <a:r>
              <a:rPr lang="en-NZ" sz="2400" dirty="0" smtClean="0"/>
              <a:t>ZC 654 = </a:t>
            </a:r>
            <a:r>
              <a:rPr lang="en-NZ" sz="2400" dirty="0" err="1" smtClean="0"/>
              <a:t>Occ</a:t>
            </a:r>
            <a:r>
              <a:rPr lang="en-NZ" sz="2400" dirty="0" smtClean="0"/>
              <a:t> 921;  Occultation reappearance   </a:t>
            </a:r>
          </a:p>
        </p:txBody>
      </p:sp>
      <p:sp>
        <p:nvSpPr>
          <p:cNvPr id="11268" name="TextBox 9"/>
          <p:cNvSpPr txBox="1">
            <a:spLocks noChangeArrowheads="1"/>
          </p:cNvSpPr>
          <p:nvPr/>
        </p:nvSpPr>
        <p:spPr bwMode="auto">
          <a:xfrm>
            <a:off x="6084888" y="1484313"/>
            <a:ext cx="2808287" cy="332398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800" b="1" dirty="0" smtClean="0"/>
              <a:t>ZC 654</a:t>
            </a:r>
            <a:r>
              <a:rPr lang="en-NZ" sz="1800" b="1" dirty="0"/>
              <a:t>, D. </a:t>
            </a:r>
            <a:r>
              <a:rPr lang="en-NZ" sz="1800" b="1" dirty="0" err="1" smtClean="0"/>
              <a:t>Gault</a:t>
            </a:r>
            <a:endParaRPr lang="en-NZ" sz="1800" b="1" dirty="0" smtClean="0"/>
          </a:p>
          <a:p>
            <a:r>
              <a:rPr lang="en-NZ" sz="1800" b="1" dirty="0" smtClean="0"/>
              <a:t>2019 July 27</a:t>
            </a:r>
            <a:endParaRPr lang="en-NZ" sz="1800" b="1" dirty="0"/>
          </a:p>
          <a:p>
            <a:endParaRPr lang="en-NZ" sz="1800" b="1" dirty="0"/>
          </a:p>
          <a:p>
            <a:r>
              <a:rPr lang="en-NZ" sz="1800" b="1" dirty="0"/>
              <a:t>Reappearance</a:t>
            </a:r>
          </a:p>
          <a:p>
            <a:endParaRPr lang="en-NZ" sz="1800" b="1" dirty="0"/>
          </a:p>
          <a:p>
            <a:r>
              <a:rPr lang="en-NZ" sz="1800" b="1" dirty="0"/>
              <a:t>No Step?</a:t>
            </a:r>
          </a:p>
          <a:p>
            <a:endParaRPr lang="en-NZ" sz="1800" b="1" dirty="0"/>
          </a:p>
          <a:p>
            <a:endParaRPr lang="en-NZ" sz="1800" b="1" dirty="0"/>
          </a:p>
          <a:p>
            <a:r>
              <a:rPr lang="en-NZ" sz="1800" b="1" dirty="0" smtClean="0"/>
              <a:t>     </a:t>
            </a:r>
            <a:r>
              <a:rPr lang="en-NZ" sz="1800" b="1" dirty="0" err="1" smtClean="0"/>
              <a:t>Rv</a:t>
            </a:r>
            <a:r>
              <a:rPr lang="en-NZ" sz="1800" b="1" dirty="0" smtClean="0"/>
              <a:t> </a:t>
            </a:r>
            <a:r>
              <a:rPr lang="en-NZ" sz="1800" b="1" dirty="0"/>
              <a:t>0.2406”/sec</a:t>
            </a:r>
          </a:p>
          <a:p>
            <a:endParaRPr lang="en-NZ" sz="1600" b="1" dirty="0"/>
          </a:p>
          <a:p>
            <a:endParaRPr lang="en-NZ" sz="1600" b="1" dirty="0"/>
          </a:p>
          <a:p>
            <a:endParaRPr lang="en-NZ" sz="1600" b="1" dirty="0"/>
          </a:p>
        </p:txBody>
      </p:sp>
      <p:pic>
        <p:nvPicPr>
          <p:cNvPr id="11269" name="Picture 5" descr="190727r654DGfrm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138" y="1404938"/>
            <a:ext cx="5114925" cy="4735512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6228184" y="3573016"/>
            <a:ext cx="2088232" cy="648072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47418</TotalTime>
  <Words>482</Words>
  <Application>Microsoft Office PowerPoint</Application>
  <PresentationFormat>On-screen Show (4:3)</PresentationFormat>
  <Paragraphs>140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vTTSO14  :  Lunar Occultations of Double Stars</vt:lpstr>
      <vt:lpstr>Double Star Occultation light curve with magnitudes</vt:lpstr>
      <vt:lpstr>SAO 79686, a solution from 2 observations</vt:lpstr>
      <vt:lpstr>SAO 98888  Observations with same date, close limb PAs</vt:lpstr>
      <vt:lpstr>ZC3446, 2019 Nov 7, with very close limb PAs</vt:lpstr>
      <vt:lpstr>Numbers of reported observations by year</vt:lpstr>
      <vt:lpstr>Observers for 2019 </vt:lpstr>
      <vt:lpstr>ZC 654 = Occ 921;   A possible brief step</vt:lpstr>
      <vt:lpstr>ZC 654 = Occ 921;  Occultation reappearance   </vt:lpstr>
      <vt:lpstr>R 654 = Occ 921;   Solution</vt:lpstr>
      <vt:lpstr>ZC 654;   another looks at Dave’s light curve</vt:lpstr>
      <vt:lpstr>ZC 654 = Occ 921;   Field measures, a possible step</vt:lpstr>
      <vt:lpstr>ZC 654;   Solution using D Gault’s step</vt:lpstr>
      <vt:lpstr>Journal of Double Star Observations, paper number 7</vt:lpstr>
      <vt:lpstr>Acknowledgements and Thanks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Loader</dc:creator>
  <cp:lastModifiedBy>Brian</cp:lastModifiedBy>
  <cp:revision>1324</cp:revision>
  <dcterms:created xsi:type="dcterms:W3CDTF">2005-04-13T03:43:48Z</dcterms:created>
  <dcterms:modified xsi:type="dcterms:W3CDTF">2020-04-03T07:41:48Z</dcterms:modified>
</cp:coreProperties>
</file>