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4" r:id="rId4"/>
    <p:sldId id="300" r:id="rId5"/>
    <p:sldId id="307" r:id="rId6"/>
    <p:sldId id="309" r:id="rId7"/>
    <p:sldId id="310" r:id="rId8"/>
    <p:sldId id="311" r:id="rId9"/>
    <p:sldId id="308" r:id="rId10"/>
    <p:sldId id="312" r:id="rId11"/>
    <p:sldId id="315" r:id="rId12"/>
    <p:sldId id="316" r:id="rId13"/>
    <p:sldId id="317" r:id="rId14"/>
    <p:sldId id="318" r:id="rId15"/>
    <p:sldId id="320" r:id="rId16"/>
    <p:sldId id="321" r:id="rId17"/>
    <p:sldId id="334" r:id="rId18"/>
    <p:sldId id="322" r:id="rId19"/>
    <p:sldId id="331" r:id="rId20"/>
    <p:sldId id="323" r:id="rId21"/>
    <p:sldId id="324" r:id="rId22"/>
    <p:sldId id="325" r:id="rId23"/>
    <p:sldId id="326" r:id="rId24"/>
    <p:sldId id="327" r:id="rId25"/>
    <p:sldId id="328" r:id="rId26"/>
    <p:sldId id="332" r:id="rId27"/>
    <p:sldId id="333" r:id="rId28"/>
    <p:sldId id="314" r:id="rId29"/>
    <p:sldId id="319" r:id="rId30"/>
    <p:sldId id="305" r:id="rId31"/>
    <p:sldId id="30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A3C6-2863-42ED-BFFF-814BC634A28D}" type="datetimeFigureOut">
              <a:rPr lang="en-US" smtClean="0"/>
              <a:pPr/>
              <a:t>4/11/2020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C676-C4E7-46DE-9553-02418E490E07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592288"/>
          </a:xfrm>
        </p:spPr>
        <p:txBody>
          <a:bodyPr>
            <a:noAutofit/>
          </a:bodyPr>
          <a:lstStyle/>
          <a:p>
            <a:r>
              <a:rPr lang="en-NZ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First Look at </a:t>
            </a:r>
            <a:r>
              <a:rPr lang="en-NZ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PyMovie</a:t>
            </a:r>
            <a:endParaRPr lang="en-NZ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929066"/>
            <a:ext cx="8429684" cy="1752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NZ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Martin </a:t>
            </a:r>
            <a:r>
              <a:rPr lang="en-NZ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Unwin</a:t>
            </a:r>
            <a:r>
              <a:rPr lang="en-NZ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(RASNZ)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NZ" sz="2800" b="1" i="1" dirty="0">
                <a:solidFill>
                  <a:schemeClr val="tx1"/>
                </a:solidFill>
              </a:rPr>
              <a:t>TTSO14, 13 April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sh, water, computer, animal&#10;&#10;Description automatically generated">
            <a:extLst>
              <a:ext uri="{FF2B5EF4-FFF2-40B4-BE49-F238E27FC236}">
                <a16:creationId xmlns:a16="http://schemas.microsoft.com/office/drawing/2014/main" id="{E7B80596-9696-4B86-A58B-F5B0E787D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B1101F-099B-45CB-9412-770A816FAEAF}"/>
              </a:ext>
            </a:extLst>
          </p:cNvPr>
          <p:cNvSpPr/>
          <p:nvPr/>
        </p:nvSpPr>
        <p:spPr>
          <a:xfrm>
            <a:off x="4872771" y="2878337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0376678E-057B-40AC-8FAE-23E42B50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10:07:39.1 – 10:07:42.8</a:t>
            </a:r>
          </a:p>
        </p:txBody>
      </p:sp>
    </p:spTree>
    <p:extLst>
      <p:ext uri="{BB962C8B-B14F-4D97-AF65-F5344CB8AC3E}">
        <p14:creationId xmlns:p14="http://schemas.microsoft.com/office/powerpoint/2010/main" val="32906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underwater&#10;&#10;Description automatically generated">
            <a:extLst>
              <a:ext uri="{FF2B5EF4-FFF2-40B4-BE49-F238E27FC236}">
                <a16:creationId xmlns:a16="http://schemas.microsoft.com/office/drawing/2014/main" id="{586E7A3F-E60E-4415-97D3-C345BB4A3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19F3F198-2765-4DF9-8106-A6AB4E79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10:08:00.1 – 10:08:02.7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34A0D5-88D5-4751-A4C8-B1111EF00511}"/>
              </a:ext>
            </a:extLst>
          </p:cNvPr>
          <p:cNvSpPr/>
          <p:nvPr/>
        </p:nvSpPr>
        <p:spPr>
          <a:xfrm>
            <a:off x="5402228" y="2903738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156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ge, animal, light&#10;&#10;Description automatically generated">
            <a:extLst>
              <a:ext uri="{FF2B5EF4-FFF2-40B4-BE49-F238E27FC236}">
                <a16:creationId xmlns:a16="http://schemas.microsoft.com/office/drawing/2014/main" id="{D3E3EC96-65E0-47D1-91BD-5379350E3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3D38CCBC-9869-4E30-89AB-BFCBED51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10:08:00.1 – 10:08:02.7</a:t>
            </a:r>
          </a:p>
        </p:txBody>
      </p:sp>
    </p:spTree>
    <p:extLst>
      <p:ext uri="{BB962C8B-B14F-4D97-AF65-F5344CB8AC3E}">
        <p14:creationId xmlns:p14="http://schemas.microsoft.com/office/powerpoint/2010/main" val="57446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sh, stage, computer, water&#10;&#10;Description automatically generated">
            <a:extLst>
              <a:ext uri="{FF2B5EF4-FFF2-40B4-BE49-F238E27FC236}">
                <a16:creationId xmlns:a16="http://schemas.microsoft.com/office/drawing/2014/main" id="{486D635E-F166-4D9C-B350-0A17A57B3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D3E70F37-F8D7-426E-8312-D744134F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10:08:00.1 – 10:08:02.7</a:t>
            </a:r>
          </a:p>
        </p:txBody>
      </p:sp>
    </p:spTree>
    <p:extLst>
      <p:ext uri="{BB962C8B-B14F-4D97-AF65-F5344CB8AC3E}">
        <p14:creationId xmlns:p14="http://schemas.microsoft.com/office/powerpoint/2010/main" val="53546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ge, animal, underwater&#10;&#10;Description automatically generated">
            <a:extLst>
              <a:ext uri="{FF2B5EF4-FFF2-40B4-BE49-F238E27FC236}">
                <a16:creationId xmlns:a16="http://schemas.microsoft.com/office/drawing/2014/main" id="{5F37A6F4-DC9D-49BD-AE27-F53A4E97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2760796F-2BA9-48FF-9E39-1B94A6C9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10:08:00.1 – 10:08:02.7</a:t>
            </a:r>
          </a:p>
        </p:txBody>
      </p:sp>
    </p:spTree>
    <p:extLst>
      <p:ext uri="{BB962C8B-B14F-4D97-AF65-F5344CB8AC3E}">
        <p14:creationId xmlns:p14="http://schemas.microsoft.com/office/powerpoint/2010/main" val="26399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ge, animal, water, underwater&#10;&#10;Description automatically generated">
            <a:extLst>
              <a:ext uri="{FF2B5EF4-FFF2-40B4-BE49-F238E27FC236}">
                <a16:creationId xmlns:a16="http://schemas.microsoft.com/office/drawing/2014/main" id="{84060FB0-CA84-4830-9F8B-78C0477A7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251DC473-7530-4587-82A8-E7AE29BA5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10:08:00.1 – 10:08:02.7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9BADADF-FE9A-4696-87EC-783A379568B6}"/>
              </a:ext>
            </a:extLst>
          </p:cNvPr>
          <p:cNvSpPr/>
          <p:nvPr/>
        </p:nvSpPr>
        <p:spPr>
          <a:xfrm>
            <a:off x="4796491" y="2878337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528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PyMovie</a:t>
            </a: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886141-E4F0-4521-9FB6-C355201D8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NZ" b="1" dirty="0"/>
              <a:t>Available via IOTA web site</a:t>
            </a:r>
          </a:p>
          <a:p>
            <a:pPr lvl="1"/>
            <a:r>
              <a:rPr lang="en-NZ" b="1" dirty="0"/>
              <a:t>Observing / Software / </a:t>
            </a:r>
            <a:r>
              <a:rPr lang="en-NZ" b="1" dirty="0" err="1"/>
              <a:t>PyMovie</a:t>
            </a:r>
            <a:endParaRPr lang="en-NZ" b="1" dirty="0"/>
          </a:p>
          <a:p>
            <a:pPr lvl="1"/>
            <a:r>
              <a:rPr lang="en-NZ" b="1" dirty="0"/>
              <a:t>Install instructions for Windows / Mac</a:t>
            </a:r>
          </a:p>
          <a:p>
            <a:pPr lvl="2"/>
            <a:r>
              <a:rPr lang="en-NZ" b="1" dirty="0"/>
              <a:t>Requires Anaconda / Python</a:t>
            </a:r>
          </a:p>
          <a:p>
            <a:pPr lvl="1"/>
            <a:r>
              <a:rPr lang="en-NZ" b="1" dirty="0" err="1"/>
              <a:t>PyMovie</a:t>
            </a:r>
            <a:r>
              <a:rPr lang="en-NZ" b="1" dirty="0"/>
              <a:t> manual (27 p)</a:t>
            </a:r>
          </a:p>
          <a:p>
            <a:pPr lvl="1"/>
            <a:r>
              <a:rPr lang="en-NZ" b="1" dirty="0"/>
              <a:t>11 video tutorials</a:t>
            </a:r>
          </a:p>
          <a:p>
            <a:pPr lvl="2"/>
            <a:r>
              <a:rPr lang="en-NZ" b="1" dirty="0"/>
              <a:t>All by Bob Anderson (</a:t>
            </a:r>
            <a:r>
              <a:rPr lang="en-NZ" b="1" dirty="0" err="1"/>
              <a:t>PyMovie</a:t>
            </a:r>
            <a:r>
              <a:rPr lang="en-NZ" b="1" dirty="0"/>
              <a:t> author)</a:t>
            </a:r>
          </a:p>
          <a:p>
            <a:pPr lvl="2"/>
            <a:r>
              <a:rPr lang="en-NZ" b="1" dirty="0"/>
              <a:t>Essential viewing!</a:t>
            </a:r>
          </a:p>
        </p:txBody>
      </p:sp>
    </p:spTree>
    <p:extLst>
      <p:ext uri="{BB962C8B-B14F-4D97-AF65-F5344CB8AC3E}">
        <p14:creationId xmlns:p14="http://schemas.microsoft.com/office/powerpoint/2010/main" val="3418996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62C546-0F6A-412F-989D-F55FC78E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4300"/>
            <a:ext cx="69913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19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AC08793-D564-4A1C-B4AC-24E92314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844"/>
            <a:ext cx="9144000" cy="51435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282810DE-8A74-425F-8634-1B1F9771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 err="1"/>
              <a:t>PyMovie</a:t>
            </a:r>
            <a:r>
              <a:rPr lang="en-NZ" b="1" dirty="0"/>
              <a:t> Main Screen</a:t>
            </a:r>
          </a:p>
        </p:txBody>
      </p:sp>
    </p:spTree>
    <p:extLst>
      <p:ext uri="{BB962C8B-B14F-4D97-AF65-F5344CB8AC3E}">
        <p14:creationId xmlns:p14="http://schemas.microsoft.com/office/powerpoint/2010/main" val="2183864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282810DE-8A74-425F-8634-1B1F9771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 err="1"/>
              <a:t>PyMovie</a:t>
            </a:r>
            <a:r>
              <a:rPr lang="en-NZ" b="1" dirty="0"/>
              <a:t> Main Screen (cropped)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44948CF-5549-4C91-9C28-34C64FFA4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6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886141-E4F0-4521-9FB6-C355201D8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NZ" b="1" dirty="0"/>
              <a:t>Rio satellites event 28 August 2019 </a:t>
            </a:r>
          </a:p>
          <a:p>
            <a:pPr lvl="1"/>
            <a:r>
              <a:rPr lang="en-NZ" b="1" dirty="0" err="1"/>
              <a:t>Lysithea</a:t>
            </a:r>
            <a:r>
              <a:rPr lang="en-NZ" b="1" dirty="0"/>
              <a:t> (18.9) occults UCAC4 337-085505 (14.0)</a:t>
            </a:r>
          </a:p>
          <a:p>
            <a:pPr lvl="1"/>
            <a:r>
              <a:rPr lang="en-NZ" b="1" dirty="0"/>
              <a:t>Recorded using Virtual Dub at 16x integration</a:t>
            </a:r>
          </a:p>
          <a:p>
            <a:pPr lvl="2"/>
            <a:r>
              <a:rPr lang="en-NZ" b="1" dirty="0"/>
              <a:t>80 sec video centred on mid-event, </a:t>
            </a:r>
            <a:r>
              <a:rPr lang="el-GR" b="1" dirty="0"/>
              <a:t>σ</a:t>
            </a:r>
            <a:r>
              <a:rPr lang="en-NZ" b="1" baseline="-25000" dirty="0"/>
              <a:t>t</a:t>
            </a:r>
            <a:r>
              <a:rPr lang="en-NZ" b="1" dirty="0"/>
              <a:t> = 9 sec</a:t>
            </a:r>
          </a:p>
          <a:p>
            <a:pPr lvl="1"/>
            <a:r>
              <a:rPr lang="en-NZ" b="1" dirty="0"/>
              <a:t>Cloud-free but poor seeing, severe wind shake</a:t>
            </a:r>
          </a:p>
          <a:p>
            <a:r>
              <a:rPr lang="en-NZ" b="1" dirty="0"/>
              <a:t>Tracking disrupted by three strong wind gusts</a:t>
            </a:r>
          </a:p>
          <a:p>
            <a:pPr lvl="1"/>
            <a:r>
              <a:rPr lang="en-NZ" b="1" dirty="0"/>
              <a:t>One gust ~10 sec before mid-event</a:t>
            </a:r>
          </a:p>
          <a:p>
            <a:pPr lvl="1"/>
            <a:r>
              <a:rPr lang="en-NZ" b="1" dirty="0" err="1"/>
              <a:t>Tangra</a:t>
            </a:r>
            <a:r>
              <a:rPr lang="en-NZ" b="1" dirty="0"/>
              <a:t> unable to track or provide photometry</a:t>
            </a:r>
          </a:p>
          <a:p>
            <a:pPr lvl="1"/>
            <a:r>
              <a:rPr lang="en-NZ" b="1" dirty="0" err="1"/>
              <a:t>PyMovie</a:t>
            </a:r>
            <a:r>
              <a:rPr lang="en-NZ" b="1" dirty="0"/>
              <a:t> had just been released …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6D33C7-FC30-43E2-8AF5-ABCC02866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034"/>
            <a:ext cx="9144000" cy="4354286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D06A7FE2-AF88-4C5D-979D-01736B63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 err="1"/>
              <a:t>PyMovie</a:t>
            </a:r>
            <a:r>
              <a:rPr lang="en-NZ" b="1" dirty="0"/>
              <a:t> Help</a:t>
            </a:r>
          </a:p>
        </p:txBody>
      </p:sp>
    </p:spTree>
    <p:extLst>
      <p:ext uri="{BB962C8B-B14F-4D97-AF65-F5344CB8AC3E}">
        <p14:creationId xmlns:p14="http://schemas.microsoft.com/office/powerpoint/2010/main" val="488315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3797EDC-AA2E-486B-8449-06D45F962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98376"/>
            <a:ext cx="7620000" cy="5715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1EDF5A25-3988-44DE-AD5F-E66ED70E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Image Contrast Control</a:t>
            </a:r>
          </a:p>
        </p:txBody>
      </p:sp>
    </p:spTree>
    <p:extLst>
      <p:ext uri="{BB962C8B-B14F-4D97-AF65-F5344CB8AC3E}">
        <p14:creationId xmlns:p14="http://schemas.microsoft.com/office/powerpoint/2010/main" val="3049077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6B3C7D98-7F30-4FBD-82CC-B7FDD393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Image Contrast Control</a:t>
            </a:r>
          </a:p>
        </p:txBody>
      </p:sp>
      <p:pic>
        <p:nvPicPr>
          <p:cNvPr id="4" name="Picture 3" descr="A picture containing black, white, computer&#10;&#10;Description automatically generated">
            <a:extLst>
              <a:ext uri="{FF2B5EF4-FFF2-40B4-BE49-F238E27FC236}">
                <a16:creationId xmlns:a16="http://schemas.microsoft.com/office/drawing/2014/main" id="{1C4492A7-5BF4-491E-8F19-5AE44082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98376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3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ar, sky&#10;&#10;Description automatically generated">
            <a:extLst>
              <a:ext uri="{FF2B5EF4-FFF2-40B4-BE49-F238E27FC236}">
                <a16:creationId xmlns:a16="http://schemas.microsoft.com/office/drawing/2014/main" id="{71BAEA13-6083-4A61-9E70-76F3FBAD8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1588343"/>
            <a:ext cx="7800975" cy="5153025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3EDF8F22-4611-4B1D-9FDA-E9400870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Add an Aperture …</a:t>
            </a:r>
          </a:p>
        </p:txBody>
      </p:sp>
    </p:spTree>
    <p:extLst>
      <p:ext uri="{BB962C8B-B14F-4D97-AF65-F5344CB8AC3E}">
        <p14:creationId xmlns:p14="http://schemas.microsoft.com/office/powerpoint/2010/main" val="4294573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6DB1EB-242B-4131-88BC-4E44D8DEA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4159"/>
            <a:ext cx="7620000" cy="5991225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918767EB-4DF2-4D89-AAF1-FC606E88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Add an Aperture …</a:t>
            </a:r>
          </a:p>
        </p:txBody>
      </p:sp>
    </p:spTree>
    <p:extLst>
      <p:ext uri="{BB962C8B-B14F-4D97-AF65-F5344CB8AC3E}">
        <p14:creationId xmlns:p14="http://schemas.microsoft.com/office/powerpoint/2010/main" val="204675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5CBB08-5B2F-4144-820B-644E23D50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098376"/>
            <a:ext cx="7524750" cy="5715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D7AD8CA3-1CFF-4B7F-9831-75840222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Aperture Options</a:t>
            </a:r>
          </a:p>
        </p:txBody>
      </p:sp>
    </p:spTree>
    <p:extLst>
      <p:ext uri="{BB962C8B-B14F-4D97-AF65-F5344CB8AC3E}">
        <p14:creationId xmlns:p14="http://schemas.microsoft.com/office/powerpoint/2010/main" val="3875093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>
            <a:extLst>
              <a:ext uri="{FF2B5EF4-FFF2-40B4-BE49-F238E27FC236}">
                <a16:creationId xmlns:a16="http://schemas.microsoft.com/office/drawing/2014/main" id="{D7AD8CA3-1CFF-4B7F-9831-75840222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Setting Tracking Mask as Default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3A3E520-BB72-49F6-A9E9-125B29177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54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14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6C126-1644-4242-A0A7-9CD5BB22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0"/>
            <a:ext cx="530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96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F06D2-2637-436B-BB88-A7D93A12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6" y="843166"/>
            <a:ext cx="8137688" cy="51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05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423FAA-5F77-46E3-B3F0-4A0CA75D6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885825"/>
            <a:ext cx="80962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6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F5F0D3-C5B4-4249-8688-88A526D4D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885825"/>
            <a:ext cx="80962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11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886141-E4F0-4521-9FB6-C355201D8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038600" cy="4359389"/>
          </a:xfrm>
          <a:solidFill>
            <a:schemeClr val="bg1">
              <a:alpha val="67000"/>
            </a:schemeClr>
          </a:solidFill>
        </p:spPr>
        <p:txBody>
          <a:bodyPr>
            <a:normAutofit lnSpcReduction="10000"/>
          </a:bodyPr>
          <a:lstStyle/>
          <a:p>
            <a:r>
              <a:rPr lang="en-NZ" b="1" dirty="0"/>
              <a:t>Pros </a:t>
            </a:r>
          </a:p>
          <a:p>
            <a:pPr lvl="1"/>
            <a:r>
              <a:rPr lang="en-NZ" b="1" dirty="0"/>
              <a:t>good onscreen help and documentation</a:t>
            </a:r>
          </a:p>
          <a:p>
            <a:pPr lvl="1"/>
            <a:r>
              <a:rPr lang="en-NZ" b="1" dirty="0"/>
              <a:t>image contrast control</a:t>
            </a:r>
          </a:p>
          <a:p>
            <a:pPr lvl="2"/>
            <a:r>
              <a:rPr lang="en-NZ" b="1" dirty="0"/>
              <a:t>also allows zoom</a:t>
            </a:r>
          </a:p>
          <a:p>
            <a:pPr lvl="2"/>
            <a:r>
              <a:rPr lang="en-NZ" b="1" dirty="0"/>
              <a:t>run video forwards or backwards</a:t>
            </a:r>
          </a:p>
          <a:p>
            <a:pPr lvl="1"/>
            <a:r>
              <a:rPr lang="en-NZ" b="1" dirty="0"/>
              <a:t>dynamic tracking mask</a:t>
            </a:r>
          </a:p>
          <a:p>
            <a:pPr lvl="2"/>
            <a:r>
              <a:rPr lang="en-NZ" b="1" dirty="0"/>
              <a:t>copes with moderate wind shake</a:t>
            </a:r>
          </a:p>
          <a:p>
            <a:pPr lvl="1"/>
            <a:r>
              <a:rPr lang="en-NZ" b="1" dirty="0"/>
              <a:t>(can map hot pixels)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43A4-EF25-4251-B940-3572AFF9A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92896"/>
            <a:ext cx="4038600" cy="4359389"/>
          </a:xfrm>
          <a:solidFill>
            <a:schemeClr val="bg1">
              <a:alpha val="67000"/>
            </a:schemeClr>
          </a:solidFill>
        </p:spPr>
        <p:txBody>
          <a:bodyPr>
            <a:normAutofit lnSpcReduction="10000"/>
          </a:bodyPr>
          <a:lstStyle/>
          <a:p>
            <a:r>
              <a:rPr lang="en-NZ" b="1" dirty="0"/>
              <a:t>Cons</a:t>
            </a:r>
          </a:p>
          <a:p>
            <a:pPr lvl="1"/>
            <a:r>
              <a:rPr lang="en-NZ" b="1" dirty="0"/>
              <a:t>still evolving</a:t>
            </a:r>
          </a:p>
          <a:p>
            <a:pPr lvl="2"/>
            <a:r>
              <a:rPr lang="en-NZ" b="1" dirty="0"/>
              <a:t>latest updates not always documented</a:t>
            </a:r>
          </a:p>
          <a:p>
            <a:pPr lvl="1"/>
            <a:r>
              <a:rPr lang="en-NZ" b="1" dirty="0"/>
              <a:t>no support for .</a:t>
            </a:r>
            <a:r>
              <a:rPr lang="en-NZ" b="1" dirty="0" err="1"/>
              <a:t>aav</a:t>
            </a:r>
            <a:r>
              <a:rPr lang="en-NZ" b="1" dirty="0"/>
              <a:t> video</a:t>
            </a:r>
          </a:p>
          <a:p>
            <a:pPr lvl="1"/>
            <a:r>
              <a:rPr lang="en-NZ" b="1" dirty="0"/>
              <a:t>another new piece of software to learn …</a:t>
            </a:r>
          </a:p>
          <a:p>
            <a:pPr lvl="1"/>
            <a:endParaRPr lang="en-NZ" b="1" dirty="0"/>
          </a:p>
          <a:p>
            <a:r>
              <a:rPr lang="en-NZ" b="1" dirty="0" err="1"/>
              <a:t>PyMovie</a:t>
            </a:r>
            <a:r>
              <a:rPr lang="en-NZ" b="1" dirty="0"/>
              <a:t> / PYOTE workshop for TTSO15?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09979-C196-4EBB-9175-EC6CE844F140}"/>
              </a:ext>
            </a:extLst>
          </p:cNvPr>
          <p:cNvSpPr txBox="1"/>
          <p:nvPr/>
        </p:nvSpPr>
        <p:spPr>
          <a:xfrm>
            <a:off x="457200" y="571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b="1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D678C-C5BE-450B-97BF-8E71813AF39D}"/>
              </a:ext>
            </a:extLst>
          </p:cNvPr>
          <p:cNvSpPr txBox="1"/>
          <p:nvPr/>
        </p:nvSpPr>
        <p:spPr>
          <a:xfrm>
            <a:off x="467544" y="932527"/>
            <a:ext cx="8229600" cy="140961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b="1" dirty="0" err="1"/>
              <a:t>PyMovie</a:t>
            </a:r>
            <a:r>
              <a:rPr lang="en-NZ" sz="2800" b="1" dirty="0"/>
              <a:t> looks useful for handling wind shake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NZ" sz="2400" b="1" dirty="0"/>
              <a:t>but still limits to what it can handle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NZ" sz="2400" b="1" dirty="0"/>
              <a:t>alternative to </a:t>
            </a:r>
            <a:r>
              <a:rPr lang="en-NZ" sz="2400" b="1" dirty="0" err="1"/>
              <a:t>Tangra</a:t>
            </a:r>
            <a:r>
              <a:rPr lang="en-NZ" sz="2400" b="1" dirty="0"/>
              <a:t> but not a substitute</a:t>
            </a:r>
          </a:p>
        </p:txBody>
      </p:sp>
    </p:spTree>
    <p:extLst>
      <p:ext uri="{BB962C8B-B14F-4D97-AF65-F5344CB8AC3E}">
        <p14:creationId xmlns:p14="http://schemas.microsoft.com/office/powerpoint/2010/main" val="957440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886141-E4F0-4521-9FB6-C355201D8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2276872"/>
            <a:ext cx="432048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600" b="1" dirty="0"/>
              <a:t>Thanks to:</a:t>
            </a:r>
          </a:p>
          <a:p>
            <a:pPr marL="0" indent="0">
              <a:buNone/>
            </a:pPr>
            <a:r>
              <a:rPr lang="en-NZ" sz="3600" b="1" dirty="0"/>
              <a:t>	Tony George</a:t>
            </a:r>
          </a:p>
        </p:txBody>
      </p:sp>
    </p:spTree>
    <p:extLst>
      <p:ext uri="{BB962C8B-B14F-4D97-AF65-F5344CB8AC3E}">
        <p14:creationId xmlns:p14="http://schemas.microsoft.com/office/powerpoint/2010/main" val="272594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&#10;&#10;Description automatically generated">
            <a:extLst>
              <a:ext uri="{FF2B5EF4-FFF2-40B4-BE49-F238E27FC236}">
                <a16:creationId xmlns:a16="http://schemas.microsoft.com/office/drawing/2014/main" id="{A741288A-CD3D-421B-8127-36440FCA1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F8E6930-2BE2-4BFA-B648-612BD05DD0AB}"/>
              </a:ext>
            </a:extLst>
          </p:cNvPr>
          <p:cNvSpPr/>
          <p:nvPr/>
        </p:nvSpPr>
        <p:spPr>
          <a:xfrm>
            <a:off x="6130775" y="2886804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25D9684-5CFD-4561-AA3B-CC59524F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10:07:39.1 – 10:07:42.8</a:t>
            </a:r>
          </a:p>
        </p:txBody>
      </p:sp>
    </p:spTree>
    <p:extLst>
      <p:ext uri="{BB962C8B-B14F-4D97-AF65-F5344CB8AC3E}">
        <p14:creationId xmlns:p14="http://schemas.microsoft.com/office/powerpoint/2010/main" val="297339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&#10;&#10;Description automatically generated">
            <a:extLst>
              <a:ext uri="{FF2B5EF4-FFF2-40B4-BE49-F238E27FC236}">
                <a16:creationId xmlns:a16="http://schemas.microsoft.com/office/drawing/2014/main" id="{3098C0C0-97EA-4A72-8C8A-F0D3B153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AB3FB767-19F0-468C-9C18-7B14490B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10:07:39.1 – 10:07:42.8</a:t>
            </a:r>
          </a:p>
        </p:txBody>
      </p:sp>
    </p:spTree>
    <p:extLst>
      <p:ext uri="{BB962C8B-B14F-4D97-AF65-F5344CB8AC3E}">
        <p14:creationId xmlns:p14="http://schemas.microsoft.com/office/powerpoint/2010/main" val="16543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ge&#10;&#10;Description automatically generated">
            <a:extLst>
              <a:ext uri="{FF2B5EF4-FFF2-40B4-BE49-F238E27FC236}">
                <a16:creationId xmlns:a16="http://schemas.microsoft.com/office/drawing/2014/main" id="{2C8B9490-90F4-49CF-9B73-6766CEDE1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58CFA700-9892-4FFE-9148-131D538A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10:07:39.1 – 10:07:42.8</a:t>
            </a:r>
          </a:p>
        </p:txBody>
      </p:sp>
    </p:spTree>
    <p:extLst>
      <p:ext uri="{BB962C8B-B14F-4D97-AF65-F5344CB8AC3E}">
        <p14:creationId xmlns:p14="http://schemas.microsoft.com/office/powerpoint/2010/main" val="44864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ge, animal&#10;&#10;Description automatically generated">
            <a:extLst>
              <a:ext uri="{FF2B5EF4-FFF2-40B4-BE49-F238E27FC236}">
                <a16:creationId xmlns:a16="http://schemas.microsoft.com/office/drawing/2014/main" id="{61A0F568-F82C-4BB3-BC1F-B08094A05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25142B73-AEF1-461E-8787-69B0F9AB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10:07:39.1 – 10:07:42.8</a:t>
            </a:r>
          </a:p>
        </p:txBody>
      </p:sp>
    </p:spTree>
    <p:extLst>
      <p:ext uri="{BB962C8B-B14F-4D97-AF65-F5344CB8AC3E}">
        <p14:creationId xmlns:p14="http://schemas.microsoft.com/office/powerpoint/2010/main" val="276583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sh, stage, underwater, animal&#10;&#10;Description automatically generated">
            <a:extLst>
              <a:ext uri="{FF2B5EF4-FFF2-40B4-BE49-F238E27FC236}">
                <a16:creationId xmlns:a16="http://schemas.microsoft.com/office/drawing/2014/main" id="{E109CFE8-E4F4-4102-8D44-BF9A5679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4" name="Title 10">
            <a:extLst>
              <a:ext uri="{FF2B5EF4-FFF2-40B4-BE49-F238E27FC236}">
                <a16:creationId xmlns:a16="http://schemas.microsoft.com/office/drawing/2014/main" id="{4DF8F95B-AE8B-482D-A9B0-EC211231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10:07:39.1 – 10:07:42.8</a:t>
            </a:r>
          </a:p>
        </p:txBody>
      </p:sp>
    </p:spTree>
    <p:extLst>
      <p:ext uri="{BB962C8B-B14F-4D97-AF65-F5344CB8AC3E}">
        <p14:creationId xmlns:p14="http://schemas.microsoft.com/office/powerpoint/2010/main" val="39660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ge, computer&#10;&#10;Description automatically generated">
            <a:extLst>
              <a:ext uri="{FF2B5EF4-FFF2-40B4-BE49-F238E27FC236}">
                <a16:creationId xmlns:a16="http://schemas.microsoft.com/office/drawing/2014/main" id="{5A606127-2562-419E-AE0B-E6DFA78FE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10952"/>
            <a:ext cx="6858000" cy="5486400"/>
          </a:xfrm>
          <a:prstGeom prst="rect">
            <a:avLst/>
          </a:prstGeom>
        </p:spPr>
      </p:pic>
      <p:sp>
        <p:nvSpPr>
          <p:cNvPr id="5" name="Title 10">
            <a:extLst>
              <a:ext uri="{FF2B5EF4-FFF2-40B4-BE49-F238E27FC236}">
                <a16:creationId xmlns:a16="http://schemas.microsoft.com/office/drawing/2014/main" id="{95109599-2518-4EE7-BEFF-C1CD1E84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057200"/>
          </a:xfrm>
        </p:spPr>
        <p:txBody>
          <a:bodyPr/>
          <a:lstStyle/>
          <a:p>
            <a:r>
              <a:rPr lang="en-NZ" b="1" dirty="0"/>
              <a:t>10:07:39.1 – 10:07:42.8</a:t>
            </a:r>
          </a:p>
        </p:txBody>
      </p:sp>
    </p:spTree>
    <p:extLst>
      <p:ext uri="{BB962C8B-B14F-4D97-AF65-F5344CB8AC3E}">
        <p14:creationId xmlns:p14="http://schemas.microsoft.com/office/powerpoint/2010/main" val="301485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5561</TotalTime>
  <Words>281</Words>
  <Application>Microsoft Office PowerPoint</Application>
  <PresentationFormat>On-screen Show (4:3)</PresentationFormat>
  <Paragraphs>64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A First Look at PyMovie</vt:lpstr>
      <vt:lpstr>Background</vt:lpstr>
      <vt:lpstr>PowerPoint Presentation</vt:lpstr>
      <vt:lpstr>10:07:39.1 – 10:07:42.8</vt:lpstr>
      <vt:lpstr>10:07:39.1 – 10:07:42.8</vt:lpstr>
      <vt:lpstr>10:07:39.1 – 10:07:42.8</vt:lpstr>
      <vt:lpstr>10:07:39.1 – 10:07:42.8</vt:lpstr>
      <vt:lpstr>10:07:39.1 – 10:07:42.8</vt:lpstr>
      <vt:lpstr>10:07:39.1 – 10:07:42.8</vt:lpstr>
      <vt:lpstr>10:07:39.1 – 10:07:42.8</vt:lpstr>
      <vt:lpstr>10:08:00.1 – 10:08:02.7</vt:lpstr>
      <vt:lpstr>10:08:00.1 – 10:08:02.7</vt:lpstr>
      <vt:lpstr>10:08:00.1 – 10:08:02.7</vt:lpstr>
      <vt:lpstr>10:08:00.1 – 10:08:02.7</vt:lpstr>
      <vt:lpstr>10:08:00.1 – 10:08:02.7</vt:lpstr>
      <vt:lpstr>PyMovie</vt:lpstr>
      <vt:lpstr>PowerPoint Presentation</vt:lpstr>
      <vt:lpstr>PyMovie Main Screen</vt:lpstr>
      <vt:lpstr>PyMovie Main Screen (cropped)</vt:lpstr>
      <vt:lpstr>PyMovie Help</vt:lpstr>
      <vt:lpstr>Image Contrast Control</vt:lpstr>
      <vt:lpstr>Image Contrast Control</vt:lpstr>
      <vt:lpstr>Add an Aperture …</vt:lpstr>
      <vt:lpstr>Add an Aperture …</vt:lpstr>
      <vt:lpstr>Aperture Options</vt:lpstr>
      <vt:lpstr>Setting Tracking Mask as 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Unwin</dc:creator>
  <cp:lastModifiedBy>Martin Unwin</cp:lastModifiedBy>
  <cp:revision>80</cp:revision>
  <dcterms:created xsi:type="dcterms:W3CDTF">2019-04-30T00:44:21Z</dcterms:created>
  <dcterms:modified xsi:type="dcterms:W3CDTF">2020-04-12T08:57:24Z</dcterms:modified>
</cp:coreProperties>
</file>