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304" r:id="rId4"/>
    <p:sldId id="300" r:id="rId5"/>
    <p:sldId id="301" r:id="rId6"/>
    <p:sldId id="302" r:id="rId7"/>
    <p:sldId id="292" r:id="rId8"/>
    <p:sldId id="303" r:id="rId9"/>
    <p:sldId id="296" r:id="rId10"/>
    <p:sldId id="287" r:id="rId11"/>
    <p:sldId id="298" r:id="rId12"/>
    <p:sldId id="291" r:id="rId13"/>
    <p:sldId id="283" r:id="rId14"/>
    <p:sldId id="305" r:id="rId15"/>
    <p:sldId id="30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8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9A3C6-2863-42ED-BFFF-814BC634A28D}" type="datetimeFigureOut">
              <a:rPr lang="en-US" smtClean="0"/>
              <a:pPr/>
              <a:t>4/6/2020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C676-C4E7-46DE-9553-02418E490E07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592288"/>
          </a:xfrm>
        </p:spPr>
        <p:txBody>
          <a:bodyPr>
            <a:noAutofit/>
          </a:bodyPr>
          <a:lstStyle/>
          <a:p>
            <a:r>
              <a:rPr lang="en-N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Empirical Analysis of OW Event Probabilities</a:t>
            </a:r>
            <a:br>
              <a:rPr lang="en-NZ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NZ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odds?</a:t>
            </a:r>
            <a:endParaRPr lang="en-NZ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8429684" cy="1752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N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Martin </a:t>
            </a:r>
            <a:r>
              <a:rPr lang="en-NZ" sz="2800" b="1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Unwin</a:t>
            </a:r>
            <a:r>
              <a:rPr lang="en-NZ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(RASNZ)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NZ" sz="2800" b="1" i="1" dirty="0">
                <a:solidFill>
                  <a:schemeClr val="tx1"/>
                </a:solidFill>
              </a:rPr>
              <a:t>TTSO14, 13 April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n-NZ" b="1" dirty="0">
                <a:solidFill>
                  <a:schemeClr val="bg1"/>
                </a:solidFill>
              </a:rPr>
              <a:t>Hardware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6B6B45-BB7B-4474-AD99-58F46CBBD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0B9046-EE3F-4D96-B425-E68C2B9C6D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228600"/>
            <a:ext cx="8963025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ADB1A5B-E593-40D1-A0CC-3FFD3D3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228600"/>
            <a:ext cx="8963025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A98D556-0DA1-4A69-8F3C-8E8DEE618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228600"/>
            <a:ext cx="8963025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886141-E4F0-4521-9FB6-C355201D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NZ" dirty="0"/>
              <a:t>OW event probabilities tend to be optimistic</a:t>
            </a:r>
          </a:p>
          <a:p>
            <a:pPr lvl="1"/>
            <a:r>
              <a:rPr lang="en-NZ" dirty="0"/>
              <a:t>50% OW probability ≈ 35% observed probability</a:t>
            </a:r>
          </a:p>
          <a:p>
            <a:pPr lvl="1"/>
            <a:r>
              <a:rPr lang="en-NZ" dirty="0"/>
              <a:t>50% observed probability ≈ 61% OW probability </a:t>
            </a:r>
          </a:p>
          <a:p>
            <a:r>
              <a:rPr lang="en-NZ" dirty="0"/>
              <a:t>Consistent across: </a:t>
            </a:r>
          </a:p>
          <a:p>
            <a:pPr lvl="1"/>
            <a:r>
              <a:rPr lang="en-NZ" dirty="0"/>
              <a:t>OW feed (IOTA, Occult, Professional)</a:t>
            </a:r>
          </a:p>
          <a:p>
            <a:pPr lvl="1"/>
            <a:r>
              <a:rPr lang="en-NZ" dirty="0"/>
              <a:t>MP type (main belt, Trojan/Centaur, TNO)</a:t>
            </a:r>
          </a:p>
          <a:p>
            <a:pPr lvl="1"/>
            <a:r>
              <a:rPr lang="en-NZ" dirty="0"/>
              <a:t>Year (2009 – 2019)</a:t>
            </a:r>
          </a:p>
          <a:p>
            <a:r>
              <a:rPr lang="en-NZ" dirty="0"/>
              <a:t>OW probabilities derived from JPL database</a:t>
            </a:r>
          </a:p>
          <a:p>
            <a:pPr lvl="1"/>
            <a:r>
              <a:rPr lang="en-NZ" dirty="0"/>
              <a:t>Are JPL error estimates conservative?</a:t>
            </a:r>
          </a:p>
        </p:txBody>
      </p:sp>
    </p:spTree>
    <p:extLst>
      <p:ext uri="{BB962C8B-B14F-4D97-AF65-F5344CB8AC3E}">
        <p14:creationId xmlns:p14="http://schemas.microsoft.com/office/powerpoint/2010/main" val="95744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886141-E4F0-4521-9FB6-C355201D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60" y="2276872"/>
            <a:ext cx="432048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3600" b="1" dirty="0"/>
              <a:t>Thanks to:</a:t>
            </a:r>
          </a:p>
          <a:p>
            <a:pPr marL="0" indent="0">
              <a:buNone/>
            </a:pPr>
            <a:r>
              <a:rPr lang="en-NZ" sz="3600" b="1" dirty="0"/>
              <a:t>	</a:t>
            </a:r>
            <a:r>
              <a:rPr lang="en-NZ" sz="3600" b="1" dirty="0" err="1"/>
              <a:t>Hristo</a:t>
            </a:r>
            <a:r>
              <a:rPr lang="en-NZ" sz="3600" b="1" dirty="0"/>
              <a:t> Pavlov</a:t>
            </a:r>
          </a:p>
          <a:p>
            <a:pPr marL="0" indent="0">
              <a:buNone/>
            </a:pPr>
            <a:r>
              <a:rPr lang="en-NZ" sz="3600" b="1" dirty="0"/>
              <a:t>	Dave Gault</a:t>
            </a:r>
          </a:p>
          <a:p>
            <a:pPr marL="0" indent="0">
              <a:buNone/>
            </a:pPr>
            <a:r>
              <a:rPr lang="en-NZ" sz="3600" b="1" dirty="0"/>
              <a:t>	Dave Herald</a:t>
            </a:r>
          </a:p>
        </p:txBody>
      </p:sp>
    </p:spTree>
    <p:extLst>
      <p:ext uri="{BB962C8B-B14F-4D97-AF65-F5344CB8AC3E}">
        <p14:creationId xmlns:p14="http://schemas.microsoft.com/office/powerpoint/2010/main" val="2725942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Motivation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886141-E4F0-4521-9FB6-C355201D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NZ" b="1" dirty="0"/>
              <a:t>OW event probabilities </a:t>
            </a:r>
          </a:p>
          <a:p>
            <a:pPr lvl="1"/>
            <a:r>
              <a:rPr lang="en-NZ" b="1" dirty="0"/>
              <a:t>Main factor deciding which events we attempt to observe</a:t>
            </a:r>
          </a:p>
          <a:p>
            <a:pPr lvl="1"/>
            <a:r>
              <a:rPr lang="en-NZ" b="1" dirty="0"/>
              <a:t>Derived from uncertainties in orbital parameters</a:t>
            </a:r>
          </a:p>
          <a:p>
            <a:r>
              <a:rPr lang="en-NZ" b="1" dirty="0"/>
              <a:t>How accurate are they?</a:t>
            </a:r>
          </a:p>
          <a:p>
            <a:pPr lvl="1"/>
            <a:r>
              <a:rPr lang="en-NZ" b="1" dirty="0"/>
              <a:t>Compare observed positive rates with predictions</a:t>
            </a:r>
          </a:p>
          <a:p>
            <a:pPr lvl="1"/>
            <a:r>
              <a:rPr lang="en-NZ" b="1" dirty="0"/>
              <a:t>e.g., for events with prior probability of 50% half of all observations should be positive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OW Event Database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886141-E4F0-4521-9FB6-C355201D8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NZ" b="1" dirty="0"/>
              <a:t>18,592 records</a:t>
            </a:r>
          </a:p>
          <a:p>
            <a:pPr lvl="1"/>
            <a:r>
              <a:rPr lang="en-NZ" b="1" dirty="0"/>
              <a:t>February 2009 – August 2019</a:t>
            </a:r>
          </a:p>
          <a:p>
            <a:pPr lvl="1"/>
            <a:r>
              <a:rPr lang="en-NZ" b="1" dirty="0"/>
              <a:t>3,268 positive (17.6%), 15,324 negative</a:t>
            </a:r>
          </a:p>
          <a:p>
            <a:r>
              <a:rPr lang="en-NZ" b="1" dirty="0"/>
              <a:t>Data fields of interest</a:t>
            </a:r>
          </a:p>
          <a:p>
            <a:pPr lvl="1"/>
            <a:r>
              <a:rPr lang="en-NZ" b="1" dirty="0"/>
              <a:t>OW event ID</a:t>
            </a:r>
          </a:p>
          <a:p>
            <a:pPr lvl="2"/>
            <a:r>
              <a:rPr lang="en-NZ" b="1" dirty="0"/>
              <a:t>asteroid number &amp; name, target star, date</a:t>
            </a:r>
          </a:p>
          <a:p>
            <a:pPr lvl="1"/>
            <a:r>
              <a:rPr lang="en-NZ" b="1" dirty="0"/>
              <a:t>feed, OW probability, event rank, result (+</a:t>
            </a:r>
            <a:r>
              <a:rPr lang="en-NZ" b="1" dirty="0" err="1"/>
              <a:t>ve</a:t>
            </a:r>
            <a:r>
              <a:rPr lang="en-NZ" b="1" dirty="0"/>
              <a:t>/-</a:t>
            </a:r>
            <a:r>
              <a:rPr lang="en-NZ" b="1" dirty="0" err="1"/>
              <a:t>ve</a:t>
            </a:r>
            <a:r>
              <a:rPr lang="en-NZ" b="1" dirty="0"/>
              <a:t>)</a:t>
            </a:r>
          </a:p>
          <a:p>
            <a:r>
              <a:rPr lang="en-NZ" b="1" dirty="0"/>
              <a:t>Merged with JPL small-body database</a:t>
            </a:r>
          </a:p>
          <a:p>
            <a:pPr lvl="1"/>
            <a:r>
              <a:rPr lang="en-NZ" b="1" dirty="0"/>
              <a:t>gives class (main belt, Trojan, TNO etc.)</a:t>
            </a:r>
          </a:p>
        </p:txBody>
      </p:sp>
    </p:spTree>
    <p:extLst>
      <p:ext uri="{BB962C8B-B14F-4D97-AF65-F5344CB8AC3E}">
        <p14:creationId xmlns:p14="http://schemas.microsoft.com/office/powerpoint/2010/main" val="2010611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Events by Year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88554ABE-05A5-4CF9-86F0-08E260E371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4876462"/>
              </p:ext>
            </p:extLst>
          </p:nvPr>
        </p:nvGraphicFramePr>
        <p:xfrm>
          <a:off x="395536" y="1557338"/>
          <a:ext cx="7344816" cy="5010148"/>
        </p:xfrm>
        <a:graphic>
          <a:graphicData uri="http://schemas.openxmlformats.org/drawingml/2006/table">
            <a:tbl>
              <a:tblPr/>
              <a:tblGrid>
                <a:gridCol w="1836204">
                  <a:extLst>
                    <a:ext uri="{9D8B030D-6E8A-4147-A177-3AD203B41FA5}">
                      <a16:colId xmlns:a16="http://schemas.microsoft.com/office/drawing/2014/main" val="39046133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1023522054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42416215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3638638012"/>
                    </a:ext>
                  </a:extLst>
                </a:gridCol>
              </a:tblGrid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4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NZ" sz="24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4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</a:t>
                      </a:r>
                      <a:endParaRPr lang="en-NZ" sz="24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positive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2969738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032490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85263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828492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886846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045776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36335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880439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7873542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852029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8671516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733152"/>
                  </a:ext>
                </a:extLst>
              </a:tr>
              <a:tr h="385396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years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127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390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Events by Feed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F7967388-0F2A-47E0-B1DA-D1CE4E230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606425"/>
              </p:ext>
            </p:extLst>
          </p:nvPr>
        </p:nvGraphicFramePr>
        <p:xfrm>
          <a:off x="683568" y="1484784"/>
          <a:ext cx="7776864" cy="3168354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val="122257792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59598679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2122856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037669292"/>
                    </a:ext>
                  </a:extLst>
                </a:gridCol>
              </a:tblGrid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NZ" sz="28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8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</a:t>
                      </a:r>
                      <a:endParaRPr lang="en-NZ" sz="28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positive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740350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IOTA</a:t>
                      </a:r>
                      <a:r>
                        <a:rPr lang="en-NZ" sz="28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970471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Occult</a:t>
                      </a:r>
                      <a:r>
                        <a:rPr lang="en-NZ" sz="28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82457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Professional</a:t>
                      </a:r>
                      <a:r>
                        <a:rPr lang="en-NZ" sz="28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87921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  <a:r>
                        <a:rPr lang="en-NZ" sz="2800" b="0" i="1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831629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feeds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348297"/>
                  </a:ext>
                </a:extLst>
              </a:tr>
            </a:tbl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9B4FEB9-4159-4FDE-972E-E180D0D0BDA7}"/>
              </a:ext>
            </a:extLst>
          </p:cNvPr>
          <p:cNvSpPr txBox="1">
            <a:spLocks/>
          </p:cNvSpPr>
          <p:nvPr/>
        </p:nvSpPr>
        <p:spPr>
          <a:xfrm>
            <a:off x="467544" y="4941168"/>
            <a:ext cx="8229600" cy="1642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2000" i="1" baseline="30000" dirty="0"/>
              <a:t>1</a:t>
            </a:r>
            <a:r>
              <a:rPr lang="en-NZ" sz="2000" i="1" dirty="0"/>
              <a:t>  High probability events from Steve Preston’s website</a:t>
            </a:r>
          </a:p>
          <a:p>
            <a:pPr marL="0" indent="0">
              <a:buNone/>
            </a:pPr>
            <a:r>
              <a:rPr lang="en-NZ" sz="2000" i="1" baseline="30000" dirty="0"/>
              <a:t>2</a:t>
            </a:r>
            <a:r>
              <a:rPr lang="en-NZ" sz="2000" i="1" dirty="0"/>
              <a:t>  E.g., TT14, North America, IBEROC, UKOCL, Personal</a:t>
            </a:r>
          </a:p>
          <a:p>
            <a:pPr marL="0" indent="0">
              <a:buNone/>
            </a:pPr>
            <a:r>
              <a:rPr lang="en-NZ" sz="2000" i="1" baseline="30000" dirty="0"/>
              <a:t>3</a:t>
            </a:r>
            <a:r>
              <a:rPr lang="en-NZ" sz="2000" i="1" dirty="0"/>
              <a:t>  E.g., RIO TNO, Rio Satellites, Lucky Star</a:t>
            </a:r>
          </a:p>
          <a:p>
            <a:pPr marL="0" indent="0">
              <a:buNone/>
            </a:pPr>
            <a:r>
              <a:rPr lang="en-NZ" sz="2000" i="1" baseline="30000" dirty="0"/>
              <a:t>4</a:t>
            </a:r>
            <a:r>
              <a:rPr lang="en-NZ" sz="2000" i="1" dirty="0"/>
              <a:t>  E.g., comets</a:t>
            </a:r>
          </a:p>
          <a:p>
            <a:pPr marL="0" indent="0">
              <a:buNone/>
            </a:pPr>
            <a:endParaRPr lang="en-NZ" i="1" dirty="0"/>
          </a:p>
        </p:txBody>
      </p:sp>
    </p:spTree>
    <p:extLst>
      <p:ext uri="{BB962C8B-B14F-4D97-AF65-F5344CB8AC3E}">
        <p14:creationId xmlns:p14="http://schemas.microsoft.com/office/powerpoint/2010/main" val="3519611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Events by Small Body Type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ED05B0DA-A597-4D0E-9087-96EB44EED3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753301"/>
              </p:ext>
            </p:extLst>
          </p:nvPr>
        </p:nvGraphicFramePr>
        <p:xfrm>
          <a:off x="539552" y="2204864"/>
          <a:ext cx="8064896" cy="2220245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:a16="http://schemas.microsoft.com/office/drawing/2014/main" val="2714566708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73520496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7416529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886130913"/>
                    </a:ext>
                  </a:extLst>
                </a:gridCol>
              </a:tblGrid>
              <a:tr h="444049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Body type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4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NZ" sz="24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NZ" sz="2400" b="1" i="0" u="none" strike="noStrike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positive</a:t>
                      </a:r>
                      <a:endParaRPr lang="en-NZ" sz="24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positive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311274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belt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308961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Trojan/Centaur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164908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4173885"/>
                  </a:ext>
                </a:extLst>
              </a:tr>
              <a:tr h="444049"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body types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18,592</a:t>
                      </a:r>
                      <a:r>
                        <a:rPr lang="en-NZ" sz="24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§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393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AC01512-2A00-4B04-824D-93D7801F28EA}"/>
              </a:ext>
            </a:extLst>
          </p:cNvPr>
          <p:cNvSpPr txBox="1"/>
          <p:nvPr/>
        </p:nvSpPr>
        <p:spPr>
          <a:xfrm>
            <a:off x="611560" y="494116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§</a:t>
            </a:r>
            <a:r>
              <a:rPr lang="en-NZ" i="1" dirty="0"/>
              <a:t>Includes 146 unmatched records</a:t>
            </a:r>
          </a:p>
        </p:txBody>
      </p:sp>
    </p:spTree>
    <p:extLst>
      <p:ext uri="{BB962C8B-B14F-4D97-AF65-F5344CB8AC3E}">
        <p14:creationId xmlns:p14="http://schemas.microsoft.com/office/powerpoint/2010/main" val="1602167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98B873C-C0C2-4A44-8CE8-169690246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-9525"/>
            <a:ext cx="8963025" cy="34385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6BBF368-F0A9-4F97-AFEE-A18A200C5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7" y="3429000"/>
            <a:ext cx="8963025" cy="34385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BC9ECB9-27D4-4839-B2ED-90ED5CC886BD}"/>
              </a:ext>
            </a:extLst>
          </p:cNvPr>
          <p:cNvSpPr txBox="1"/>
          <p:nvPr/>
        </p:nvSpPr>
        <p:spPr>
          <a:xfrm>
            <a:off x="2771798" y="467380"/>
            <a:ext cx="360040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b="1" dirty="0">
                <a:latin typeface="Arial" panose="020B0604020202020204" pitchFamily="34" charset="0"/>
                <a:cs typeface="Arial" panose="020B0604020202020204" pitchFamily="34" charset="0"/>
              </a:rPr>
              <a:t>All Observations </a:t>
            </a:r>
            <a:r>
              <a:rPr lang="en-NZ" b="1" i="1" dirty="0">
                <a:latin typeface="Arial" panose="020B0604020202020204" pitchFamily="34" charset="0"/>
                <a:cs typeface="Arial" panose="020B0604020202020204" pitchFamily="34" charset="0"/>
              </a:rPr>
              <a:t>(N = 18,592)</a:t>
            </a:r>
          </a:p>
          <a:p>
            <a:pPr algn="ctr"/>
            <a:r>
              <a:rPr lang="en-N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(median OW probability 0.0999)</a:t>
            </a:r>
            <a:endParaRPr lang="en-NZ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726CD5-FC46-4DA1-BB17-3567E78F390D}"/>
              </a:ext>
            </a:extLst>
          </p:cNvPr>
          <p:cNvSpPr txBox="1"/>
          <p:nvPr/>
        </p:nvSpPr>
        <p:spPr>
          <a:xfrm>
            <a:off x="2411764" y="3933056"/>
            <a:ext cx="4320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b="1" dirty="0">
                <a:latin typeface="Arial" panose="020B0604020202020204" pitchFamily="34" charset="0"/>
                <a:cs typeface="Arial" panose="020B0604020202020204" pitchFamily="34" charset="0"/>
              </a:rPr>
              <a:t>Positive Observations </a:t>
            </a:r>
            <a:r>
              <a:rPr lang="en-NZ" b="1" i="1" dirty="0">
                <a:latin typeface="Arial" panose="020B0604020202020204" pitchFamily="34" charset="0"/>
                <a:cs typeface="Arial" panose="020B0604020202020204" pitchFamily="34" charset="0"/>
              </a:rPr>
              <a:t>(N = 3,268)</a:t>
            </a:r>
          </a:p>
          <a:p>
            <a:pPr algn="ctr"/>
            <a:r>
              <a:rPr lang="en-N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(median OW probability 0.582)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7CD5D12-A8CF-4F2F-92AE-2D6BD9EE1C1F}"/>
              </a:ext>
            </a:extLst>
          </p:cNvPr>
          <p:cNvCxnSpPr/>
          <p:nvPr/>
        </p:nvCxnSpPr>
        <p:spPr>
          <a:xfrm>
            <a:off x="1628139" y="1196752"/>
            <a:ext cx="0" cy="7200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CAE460-2D34-4D19-A694-C13290C7A2F9}"/>
              </a:ext>
            </a:extLst>
          </p:cNvPr>
          <p:cNvCxnSpPr/>
          <p:nvPr/>
        </p:nvCxnSpPr>
        <p:spPr>
          <a:xfrm>
            <a:off x="5440368" y="4780218"/>
            <a:ext cx="0" cy="7200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5253916-A79E-4242-BEA1-F0EA6C8C5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21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C574705-3B7D-4DAF-9DB0-4CEBDAE73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Logistic Function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AE5A63-6D31-4D06-AEB2-A876C2D95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23" y="1412776"/>
            <a:ext cx="8002354" cy="521206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B098ED4-9582-4375-B918-AC0307F86C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820565"/>
            <a:ext cx="2872382" cy="79094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4165</TotalTime>
  <Words>418</Words>
  <Application>Microsoft Office PowerPoint</Application>
  <PresentationFormat>On-screen Show (4:3)</PresentationFormat>
  <Paragraphs>144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An Empirical Analysis of OW Event Probabilities What are the odds?</vt:lpstr>
      <vt:lpstr>Motivation</vt:lpstr>
      <vt:lpstr>OW Event Database</vt:lpstr>
      <vt:lpstr>Events by Year</vt:lpstr>
      <vt:lpstr>Events by Feed</vt:lpstr>
      <vt:lpstr>Events by Small Body Type</vt:lpstr>
      <vt:lpstr>PowerPoint Presentation</vt:lpstr>
      <vt:lpstr>PowerPoint Presentation</vt:lpstr>
      <vt:lpstr>Standard Logistic Function</vt:lpstr>
      <vt:lpstr>Hardware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Unwin</dc:creator>
  <cp:lastModifiedBy>Martin Unwin</cp:lastModifiedBy>
  <cp:revision>56</cp:revision>
  <dcterms:created xsi:type="dcterms:W3CDTF">2019-04-30T00:44:21Z</dcterms:created>
  <dcterms:modified xsi:type="dcterms:W3CDTF">2020-04-06T05:04:44Z</dcterms:modified>
</cp:coreProperties>
</file>