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78" r:id="rId4"/>
    <p:sldId id="272" r:id="rId5"/>
    <p:sldId id="301" r:id="rId6"/>
    <p:sldId id="266" r:id="rId7"/>
    <p:sldId id="300" r:id="rId8"/>
    <p:sldId id="298" r:id="rId9"/>
    <p:sldId id="296" r:id="rId10"/>
    <p:sldId id="297" r:id="rId11"/>
    <p:sldId id="302" r:id="rId12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72171" autoAdjust="0"/>
  </p:normalViewPr>
  <p:slideViewPr>
    <p:cSldViewPr>
      <p:cViewPr varScale="1">
        <p:scale>
          <a:sx n="83" d="100"/>
          <a:sy n="83" d="100"/>
        </p:scale>
        <p:origin x="-24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13" y="-91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99F9-D6DD-4BD5-A808-9685AD25C7C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DB3E-4328-413F-B617-CD91EF1A8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061C-613D-4845-93C5-75E4B0397732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0F80-EA11-4019-83F2-20D9F887F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QHY174M-GPS is the digital camera chosen by the Southwest Research Institute (</a:t>
            </a:r>
            <a:r>
              <a:rPr lang="en-US" dirty="0" err="1"/>
              <a:t>SwRI</a:t>
            </a:r>
            <a:r>
              <a:rPr lang="en-US" dirty="0"/>
              <a:t>) for their remotely-deployed occultation programs in support of the New Horizons and Lucy spacecraft missions, among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  </a:t>
            </a:r>
          </a:p>
          <a:p>
            <a:endParaRPr lang="en-US" dirty="0"/>
          </a:p>
          <a:p>
            <a:r>
              <a:rPr lang="en-US" dirty="0"/>
              <a:t>(The high-altitude clouds in the Pacific Northwest often mean that I can clearly see mountains nearly 60 kilometers away but cannot see anything overhead.)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camera at the focus of my remote telescope.  Note the associated filter wheel which can be controlled via a USB 2.0 port or (much preferred) via a port on the camera.</a:t>
            </a:r>
          </a:p>
          <a:p>
            <a:endParaRPr lang="en-US" dirty="0"/>
          </a:p>
          <a:p>
            <a:r>
              <a:rPr lang="en-US" dirty="0"/>
              <a:t>The camera has connectors for USB 3.0, 12V power (for the TE cooler; the camera itself is powered from the USB 3.0 port), GPS antenna, and QHY filter wheel.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not go into great detail about how the camera is set up and used.    The web sites from IOTA-ES workshop and QHY have lots of specific information.</a:t>
            </a:r>
          </a:p>
          <a:p>
            <a:endParaRPr lang="en-US" dirty="0"/>
          </a:p>
          <a:p>
            <a:r>
              <a:rPr lang="en-US" dirty="0" err="1"/>
              <a:t>SharpCap</a:t>
            </a:r>
            <a:r>
              <a:rPr lang="en-US" dirty="0"/>
              <a:t> is the preferred software for driving the camera.  I have done some tests of </a:t>
            </a:r>
            <a:r>
              <a:rPr lang="en-US" dirty="0" err="1"/>
              <a:t>OccuRec</a:t>
            </a:r>
            <a:r>
              <a:rPr lang="en-US" dirty="0"/>
              <a:t> with </a:t>
            </a:r>
            <a:r>
              <a:rPr lang="en-US" dirty="0" err="1"/>
              <a:t>Hristo</a:t>
            </a:r>
            <a:r>
              <a:rPr lang="en-US" dirty="0"/>
              <a:t> Pavlov as well.</a:t>
            </a:r>
          </a:p>
          <a:p>
            <a:endParaRPr lang="en-US" dirty="0"/>
          </a:p>
          <a:p>
            <a:r>
              <a:rPr lang="en-US" dirty="0"/>
              <a:t>The biggest issue by far is with dropped frames.  This has yet to be resolved to my satisfaction.</a:t>
            </a:r>
          </a:p>
          <a:p>
            <a:endParaRPr lang="en-US" dirty="0"/>
          </a:p>
          <a:p>
            <a:r>
              <a:rPr lang="en-US" dirty="0"/>
              <a:t>A very brief discussion of the </a:t>
            </a:r>
            <a:r>
              <a:rPr lang="en-US" dirty="0" err="1"/>
              <a:t>Shelyak</a:t>
            </a:r>
            <a:r>
              <a:rPr lang="en-US" dirty="0"/>
              <a:t> </a:t>
            </a:r>
            <a:r>
              <a:rPr lang="en-US" dirty="0" err="1"/>
              <a:t>TimeBox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more detail is available at these web sites:</a:t>
            </a:r>
          </a:p>
          <a:p>
            <a:endParaRPr lang="en-US" dirty="0"/>
          </a:p>
          <a:p>
            <a:r>
              <a:rPr lang="en-US" dirty="0"/>
              <a:t>Workshop from the IOTA European Section.</a:t>
            </a:r>
          </a:p>
          <a:p>
            <a:endParaRPr lang="en-US" dirty="0"/>
          </a:p>
          <a:p>
            <a:r>
              <a:rPr lang="en-US" dirty="0"/>
              <a:t>The camera manufacturer’s web site.</a:t>
            </a:r>
          </a:p>
          <a:p>
            <a:endParaRPr lang="en-US" dirty="0"/>
          </a:p>
          <a:p>
            <a:r>
              <a:rPr lang="en-US" dirty="0"/>
              <a:t>The software developer’s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Impressive specs but I (and other owners) cannot even approach them reliably.  This is really only a problem if collecting at &gt;15 fps.</a:t>
            </a:r>
          </a:p>
          <a:p>
            <a:endParaRPr lang="en-US" dirty="0"/>
          </a:p>
          <a:p>
            <a:r>
              <a:rPr lang="en-US" dirty="0"/>
              <a:t>The QHY documentation mentions a “high rate” version but no one seems to carry it.</a:t>
            </a:r>
          </a:p>
          <a:p>
            <a:endParaRPr lang="en-US" dirty="0"/>
          </a:p>
          <a:p>
            <a:r>
              <a:rPr lang="en-US" dirty="0"/>
              <a:t>The camera has a lot of versatility but at the expense of being less sensitive than, say, the </a:t>
            </a:r>
            <a:r>
              <a:rPr lang="en-US" dirty="0" err="1"/>
              <a:t>RunCam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willing to spend over $1000 for the camera the annual </a:t>
            </a:r>
            <a:r>
              <a:rPr lang="en-US" dirty="0" err="1"/>
              <a:t>licence</a:t>
            </a:r>
            <a:r>
              <a:rPr lang="en-US" dirty="0"/>
              <a:t> is very good value to achieve full functionality.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3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“Dropped Frames” are by far the greatest outstanding issue with the camera/software combination.  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SharpCap</a:t>
            </a:r>
            <a:r>
              <a:rPr lang="en-US" dirty="0"/>
              <a:t> reports dropped frames then frames have definitely been dropped.  If </a:t>
            </a:r>
            <a:r>
              <a:rPr lang="en-US" dirty="0" err="1"/>
              <a:t>SharpCap</a:t>
            </a:r>
            <a:r>
              <a:rPr lang="en-US" dirty="0"/>
              <a:t> reports “0 dropped frames” then be very wary, especially if you used a “high” frame rate.</a:t>
            </a:r>
          </a:p>
          <a:p>
            <a:endParaRPr lang="en-US" dirty="0"/>
          </a:p>
          <a:p>
            <a:r>
              <a:rPr lang="en-US" dirty="0"/>
              <a:t>Check the </a:t>
            </a:r>
            <a:r>
              <a:rPr lang="en-US" dirty="0" err="1"/>
              <a:t>Tangra</a:t>
            </a:r>
            <a:r>
              <a:rPr lang="en-US" dirty="0"/>
              <a:t> .csv file for unequal delta times, or </a:t>
            </a:r>
            <a:r>
              <a:rPr lang="en-US" dirty="0" err="1"/>
              <a:t>analyse</a:t>
            </a:r>
            <a:r>
              <a:rPr lang="en-US" dirty="0"/>
              <a:t> with </a:t>
            </a:r>
            <a:r>
              <a:rPr lang="en-US" dirty="0" err="1"/>
              <a:t>pymovie</a:t>
            </a:r>
            <a:r>
              <a:rPr lang="en-US" dirty="0"/>
              <a:t> or AOTA to identify time inconsistencies.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factors that can contribute to the phenomenon:</a:t>
            </a:r>
          </a:p>
          <a:p>
            <a:endParaRPr lang="en-US" dirty="0"/>
          </a:p>
          <a:p>
            <a:r>
              <a:rPr lang="en-US" dirty="0"/>
              <a:t>8-bit </a:t>
            </a:r>
            <a:r>
              <a:rPr lang="en-US" i="1" dirty="0"/>
              <a:t>vs</a:t>
            </a:r>
            <a:r>
              <a:rPr lang="en-US" dirty="0"/>
              <a:t> 16-bit data transmission.  Note that in 16-bit mode only 75% of the USB 3.0 data stream bandwidth is valid information.</a:t>
            </a:r>
          </a:p>
          <a:p>
            <a:endParaRPr lang="en-US" dirty="0"/>
          </a:p>
          <a:p>
            <a:r>
              <a:rPr lang="en-US" dirty="0"/>
              <a:t>The frame size really only needs to be big enough to collect the target star and at least one good guiding/comparison star.  It may be necessary to rotate the camera to put both near the top of the frame.</a:t>
            </a:r>
          </a:p>
          <a:p>
            <a:endParaRPr lang="en-US" dirty="0"/>
          </a:p>
          <a:p>
            <a:r>
              <a:rPr lang="en-US" dirty="0"/>
              <a:t>It would seem that a lower “USB Speed” selection should reduce the rate of dropped frames but that does not seem to be the case.</a:t>
            </a:r>
          </a:p>
          <a:p>
            <a:endParaRPr lang="en-US" dirty="0"/>
          </a:p>
          <a:p>
            <a:r>
              <a:rPr lang="en-US" dirty="0"/>
              <a:t>Choose the smallest sub-frame possible and put it at the top of the image.</a:t>
            </a:r>
          </a:p>
          <a:p>
            <a:endParaRPr lang="en-US" dirty="0"/>
          </a:p>
          <a:p>
            <a:r>
              <a:rPr lang="en-US" dirty="0"/>
              <a:t>I am investigating whether writing to pre-created files on the SSD will speed up the OS opening/closing the files, but as yet without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 topic, but I recently received this and I am developing a test plan to evaluate it against an IOTA VTI, QHY174M-GPS, and will use it with a true digital camera (</a:t>
            </a:r>
            <a:r>
              <a:rPr lang="en-US" i="1" dirty="0"/>
              <a:t>e.g</a:t>
            </a:r>
            <a:r>
              <a:rPr lang="en-US" dirty="0"/>
              <a:t>., from The Imaging Source or an Orion </a:t>
            </a:r>
            <a:r>
              <a:rPr lang="en-US" dirty="0" err="1"/>
              <a:t>StarShoot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I am writing some Python code to compare QHY174M-GPS-generated FITS header times with PC file time stamps.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0F80-EA11-4019-83F2-20D9F887F5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FD7E-CF15-4E78-AFEC-235451644E6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F898-4847-4D80-9507-D6ED9D2C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ta-es.de/qhy174gps_worksho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arpcap.co.uk/" TargetMode="External"/><Relationship Id="rId4" Type="http://schemas.openxmlformats.org/officeDocument/2006/relationships/hyperlink" Target="https://www.qhyccd.com/index.php?m=content&amp;c=index&amp;a=show&amp;catid=94&amp;id=46&amp;cut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QHY174M-GPS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Bill Hanna</a:t>
            </a:r>
          </a:p>
          <a:p>
            <a:r>
              <a:rPr lang="en-US" dirty="0"/>
              <a:t>Columbia Falls, Montana</a:t>
            </a:r>
          </a:p>
          <a:p>
            <a:r>
              <a:rPr lang="en-US" sz="2000" dirty="0"/>
              <a:t>TTSO14  Online </a:t>
            </a:r>
          </a:p>
          <a:p>
            <a:r>
              <a:rPr lang="en-US" sz="2000" dirty="0"/>
              <a:t>Monday 13 April 2020</a:t>
            </a:r>
          </a:p>
        </p:txBody>
      </p:sp>
    </p:spTree>
    <p:extLst>
      <p:ext uri="{BB962C8B-B14F-4D97-AF65-F5344CB8AC3E}">
        <p14:creationId xmlns:p14="http://schemas.microsoft.com/office/powerpoint/2010/main" val="7675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C0445-D2AF-7B42-96F9-024DD0BE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Shelyak</a:t>
            </a:r>
            <a:r>
              <a:rPr lang="en-US" dirty="0"/>
              <a:t> </a:t>
            </a:r>
            <a:r>
              <a:rPr lang="en-US" dirty="0" err="1"/>
              <a:t>TimeBox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28856-3696-3A4B-B1CF-5367F5FC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use with digital cameras</a:t>
            </a:r>
          </a:p>
          <a:p>
            <a:r>
              <a:rPr lang="en-US" dirty="0"/>
              <a:t>Uses GPS to update the computer time</a:t>
            </a:r>
          </a:p>
          <a:p>
            <a:pPr lvl="1"/>
            <a:r>
              <a:rPr lang="en-US" dirty="0"/>
              <a:t>Keeps PC clock within ±2 </a:t>
            </a:r>
            <a:r>
              <a:rPr lang="en-US" dirty="0" err="1"/>
              <a:t>msec</a:t>
            </a:r>
            <a:r>
              <a:rPr lang="en-US" dirty="0"/>
              <a:t> of UTC</a:t>
            </a:r>
          </a:p>
          <a:p>
            <a:pPr lvl="1"/>
            <a:r>
              <a:rPr lang="en-US" dirty="0"/>
              <a:t>LED firing within 10 µsec of UTC</a:t>
            </a:r>
          </a:p>
          <a:p>
            <a:pPr lvl="1"/>
            <a:r>
              <a:rPr lang="en-US" dirty="0"/>
              <a:t>Trigger pulse via BNC within 1 </a:t>
            </a:r>
            <a:r>
              <a:rPr lang="en-US" dirty="0" err="1"/>
              <a:t>msec</a:t>
            </a:r>
            <a:r>
              <a:rPr lang="en-US" dirty="0"/>
              <a:t> of UTC</a:t>
            </a:r>
          </a:p>
          <a:p>
            <a:r>
              <a:rPr lang="en-US" dirty="0"/>
              <a:t>Supplied with a GPS antenna</a:t>
            </a:r>
          </a:p>
          <a:p>
            <a:r>
              <a:rPr lang="en-US" dirty="0"/>
              <a:t>Requires a USB 2.0 port</a:t>
            </a:r>
          </a:p>
          <a:p>
            <a:r>
              <a:rPr lang="en-US" dirty="0"/>
              <a:t>Keeps a log of its actions</a:t>
            </a:r>
          </a:p>
        </p:txBody>
      </p:sp>
    </p:spTree>
    <p:extLst>
      <p:ext uri="{BB962C8B-B14F-4D97-AF65-F5344CB8AC3E}">
        <p14:creationId xmlns:p14="http://schemas.microsoft.com/office/powerpoint/2010/main" val="301214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9302D-E7CE-FB48-B199-63E5B480C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81569"/>
            <a:ext cx="7543800" cy="50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The Camera </a:t>
            </a:r>
            <a:r>
              <a:rPr lang="en-US" i="1" dirty="0"/>
              <a:t>in situ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 descr="A picture containing motorcycle, bicycle, computer, table&#10;&#10;Description automatically generated">
            <a:extLst>
              <a:ext uri="{FF2B5EF4-FFF2-40B4-BE49-F238E27FC236}">
                <a16:creationId xmlns:a16="http://schemas.microsoft.com/office/drawing/2014/main" xmlns="" id="{7A9F2BA4-47A4-E34D-933A-C2C671BD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02812"/>
            <a:ext cx="7391400" cy="55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Associated Web Sites For More Information</a:t>
            </a:r>
          </a:p>
          <a:p>
            <a:r>
              <a:rPr lang="en-US" dirty="0" err="1"/>
              <a:t>SharpCap</a:t>
            </a:r>
            <a:endParaRPr lang="en-US" dirty="0"/>
          </a:p>
          <a:p>
            <a:r>
              <a:rPr lang="en-US" dirty="0"/>
              <a:t>Dropped Frames</a:t>
            </a:r>
          </a:p>
          <a:p>
            <a:r>
              <a:rPr lang="en-US" dirty="0"/>
              <a:t>New Hardware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Associated Web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http://www.iota-es.de/qhy174gps_workshop.html</a:t>
            </a:r>
            <a:endParaRPr lang="en-US" dirty="0"/>
          </a:p>
          <a:p>
            <a:r>
              <a:rPr lang="en-US" dirty="0">
                <a:hlinkClick r:id="rId4"/>
              </a:rPr>
              <a:t>https://www.qhyccd.com/index.php?m=content&amp;c=index&amp;a=show&amp;catid=94&amp;id=46&amp;cut=1</a:t>
            </a:r>
            <a:endParaRPr lang="en-US" dirty="0"/>
          </a:p>
          <a:p>
            <a:r>
              <a:rPr lang="en-US" dirty="0">
                <a:hlinkClick r:id="rId5"/>
              </a:rPr>
              <a:t>https://www.sharpcap.co.uk/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3780F-B8FE-2E42-9CB9-51CC7F88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QHY174M-GPS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EEB51-EFD6-124C-9E28-F69DFBA1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Max 138 fps full frame (1920 x 1200 pixels)</a:t>
            </a:r>
          </a:p>
          <a:p>
            <a:pPr lvl="1"/>
            <a:r>
              <a:rPr lang="en-US" dirty="0"/>
              <a:t>But — I can barely achieve 15 fps full frame without </a:t>
            </a:r>
            <a:r>
              <a:rPr lang="en-US" dirty="0" err="1"/>
              <a:t>SharpCap</a:t>
            </a:r>
            <a:r>
              <a:rPr lang="en-US" dirty="0"/>
              <a:t> reporting dropped frames</a:t>
            </a:r>
          </a:p>
          <a:p>
            <a:r>
              <a:rPr lang="en-US" dirty="0"/>
              <a:t>Max 490 fps with a 480 x 300 pixel sub-frame</a:t>
            </a:r>
          </a:p>
          <a:p>
            <a:r>
              <a:rPr lang="en-US" dirty="0"/>
              <a:t>Zero inter-frame gap</a:t>
            </a:r>
          </a:p>
          <a:p>
            <a:r>
              <a:rPr lang="en-US" dirty="0"/>
              <a:t>A “</a:t>
            </a:r>
            <a:r>
              <a:rPr lang="en-US" dirty="0" err="1"/>
              <a:t>customised</a:t>
            </a:r>
            <a:r>
              <a:rPr lang="en-US" dirty="0"/>
              <a:t> higher frame rate version” is said to be available</a:t>
            </a:r>
          </a:p>
          <a:p>
            <a:r>
              <a:rPr lang="en-US" dirty="0"/>
              <a:t>Not as sensitive as some analogue cameras still in use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SharpCap</a:t>
            </a:r>
            <a:r>
              <a:rPr lang="en-US" dirty="0"/>
              <a:t>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Free Version (latest is 3.2.6281.0)</a:t>
            </a:r>
          </a:p>
          <a:p>
            <a:pPr lvl="1"/>
            <a:r>
              <a:rPr lang="en-US" dirty="0"/>
              <a:t>All of the camera controls</a:t>
            </a:r>
          </a:p>
          <a:p>
            <a:pPr lvl="1"/>
            <a:r>
              <a:rPr lang="en-US" dirty="0"/>
              <a:t>Many capture formats</a:t>
            </a:r>
          </a:p>
          <a:p>
            <a:pPr lvl="1"/>
            <a:r>
              <a:rPr lang="en-US" dirty="0"/>
              <a:t>Named capture profiles</a:t>
            </a:r>
          </a:p>
          <a:p>
            <a:r>
              <a:rPr lang="en-US" dirty="0"/>
              <a:t>“Pro” Version</a:t>
            </a:r>
          </a:p>
          <a:p>
            <a:pPr lvl="1"/>
            <a:r>
              <a:rPr lang="en-US" dirty="0"/>
              <a:t>One-year </a:t>
            </a:r>
            <a:r>
              <a:rPr lang="en-US" dirty="0" err="1"/>
              <a:t>licence</a:t>
            </a:r>
            <a:r>
              <a:rPr lang="en-US" dirty="0"/>
              <a:t> is ￡10   (</a:t>
            </a:r>
            <a:r>
              <a:rPr lang="en-US" u="sng" dirty="0"/>
              <a:t>highly</a:t>
            </a:r>
            <a:r>
              <a:rPr lang="en-US" dirty="0"/>
              <a:t> recommended)</a:t>
            </a:r>
          </a:p>
          <a:p>
            <a:pPr lvl="1"/>
            <a:r>
              <a:rPr lang="en-US" dirty="0"/>
              <a:t>Enables the most desirable features</a:t>
            </a:r>
          </a:p>
          <a:p>
            <a:pPr lvl="2"/>
            <a:r>
              <a:rPr lang="en-US" dirty="0"/>
              <a:t>Auto Stretch (I find this essential for occultations)</a:t>
            </a:r>
          </a:p>
          <a:p>
            <a:pPr lvl="2"/>
            <a:r>
              <a:rPr lang="en-US" dirty="0" err="1"/>
              <a:t>Optimised</a:t>
            </a:r>
            <a:r>
              <a:rPr lang="en-US" dirty="0"/>
              <a:t> memory usage to </a:t>
            </a:r>
            <a:r>
              <a:rPr lang="en-US" dirty="0" err="1"/>
              <a:t>minimise</a:t>
            </a:r>
            <a:r>
              <a:rPr lang="en-US" dirty="0"/>
              <a:t> dropped frames</a:t>
            </a:r>
          </a:p>
          <a:p>
            <a:pPr lvl="1"/>
            <a:r>
              <a:rPr lang="en-US" dirty="0"/>
              <a:t>Python-like scripting language</a:t>
            </a:r>
          </a:p>
        </p:txBody>
      </p:sp>
    </p:spTree>
    <p:extLst>
      <p:ext uri="{BB962C8B-B14F-4D97-AF65-F5344CB8AC3E}">
        <p14:creationId xmlns:p14="http://schemas.microsoft.com/office/powerpoint/2010/main" val="223812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3780F-B8FE-2E42-9CB9-51CC7F88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For a Frame to be Reported as “Dropped”?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EEB51-EFD6-124C-9E28-F69DFBA1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“Missing Frame” is probably a much better description</a:t>
            </a:r>
          </a:p>
          <a:p>
            <a:pPr lvl="1"/>
            <a:r>
              <a:rPr lang="en-US" dirty="0"/>
              <a:t>Never even generated within the camera?</a:t>
            </a:r>
          </a:p>
          <a:p>
            <a:pPr lvl="1"/>
            <a:r>
              <a:rPr lang="en-US" dirty="0"/>
              <a:t>Generated within but not transmitted?</a:t>
            </a:r>
          </a:p>
          <a:p>
            <a:pPr lvl="1"/>
            <a:r>
              <a:rPr lang="en-US" dirty="0"/>
              <a:t>Transmitted but not acknowledged by the OS?</a:t>
            </a:r>
          </a:p>
          <a:p>
            <a:pPr lvl="1"/>
            <a:r>
              <a:rPr lang="en-US" dirty="0"/>
              <a:t>Received by the OS but not stored?</a:t>
            </a:r>
          </a:p>
          <a:p>
            <a:pPr lvl="1"/>
            <a:r>
              <a:rPr lang="en-US" dirty="0"/>
              <a:t>Some (dynamic?) combination of the above?</a:t>
            </a:r>
          </a:p>
          <a:p>
            <a:pPr lvl="1"/>
            <a:r>
              <a:rPr lang="en-US" dirty="0"/>
              <a:t>Something else?</a:t>
            </a:r>
          </a:p>
          <a:p>
            <a:r>
              <a:rPr lang="en-US" dirty="0"/>
              <a:t>Actually dropped but not reported as such?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3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3780F-B8FE-2E42-9CB9-51CC7F88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Frames Dropped?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EEB51-EFD6-124C-9E28-F69DFBA1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Sensitive to several parameters</a:t>
            </a:r>
          </a:p>
          <a:p>
            <a:pPr lvl="1"/>
            <a:r>
              <a:rPr lang="en-US" dirty="0"/>
              <a:t>MONO8 (8 </a:t>
            </a:r>
            <a:r>
              <a:rPr lang="en-US" dirty="0" err="1"/>
              <a:t>msb</a:t>
            </a:r>
            <a:r>
              <a:rPr lang="en-US" dirty="0"/>
              <a:t> of 10-bits) </a:t>
            </a:r>
            <a:r>
              <a:rPr lang="en-US" i="1" dirty="0"/>
              <a:t>vs</a:t>
            </a:r>
            <a:r>
              <a:rPr lang="en-US" dirty="0"/>
              <a:t> MONO16 (12-bits left-shifted into 16 bits) modes</a:t>
            </a:r>
          </a:p>
          <a:p>
            <a:pPr lvl="1"/>
            <a:r>
              <a:rPr lang="en-US" dirty="0"/>
              <a:t>Frame Size (full frame is 1920 x 1200 pixels)</a:t>
            </a:r>
          </a:p>
          <a:p>
            <a:pPr lvl="1"/>
            <a:r>
              <a:rPr lang="en-US" dirty="0"/>
              <a:t>“USB Speed” parameter</a:t>
            </a:r>
          </a:p>
          <a:p>
            <a:pPr lvl="1"/>
            <a:r>
              <a:rPr lang="en-US" dirty="0"/>
              <a:t>Position of any sub-frame selection</a:t>
            </a:r>
          </a:p>
          <a:p>
            <a:pPr lvl="2"/>
            <a:r>
              <a:rPr lang="en-US" dirty="0"/>
              <a:t>The camera always transmits the full 1920-pixel width, starting from the top, regardless of sub-frame width</a:t>
            </a:r>
          </a:p>
          <a:p>
            <a:pPr lvl="2"/>
            <a:r>
              <a:rPr lang="en-US" dirty="0"/>
              <a:t>For high frame rates put the target star at the top left of the full frame then choose the sub-frame dimensions</a:t>
            </a:r>
          </a:p>
        </p:txBody>
      </p:sp>
    </p:spTree>
    <p:extLst>
      <p:ext uri="{BB962C8B-B14F-4D97-AF65-F5344CB8AC3E}">
        <p14:creationId xmlns:p14="http://schemas.microsoft.com/office/powerpoint/2010/main" val="84110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Shelyak</a:t>
            </a:r>
            <a:r>
              <a:rPr lang="en-US" dirty="0"/>
              <a:t> </a:t>
            </a:r>
            <a:r>
              <a:rPr lang="en-US" dirty="0" err="1"/>
              <a:t>TimeBox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6CDE36-DCCC-9E48-BDA8-61A00FD29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00959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1019</Words>
  <Application>Microsoft Office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QHY174M-GPS Issues</vt:lpstr>
      <vt:lpstr>The Camera in situ</vt:lpstr>
      <vt:lpstr>Topics</vt:lpstr>
      <vt:lpstr>Associated Web Sites</vt:lpstr>
      <vt:lpstr>QHY174M-GPS Specs</vt:lpstr>
      <vt:lpstr>SharpCap Software</vt:lpstr>
      <vt:lpstr>What Does It Mean For a Frame to be Reported as “Dropped”?</vt:lpstr>
      <vt:lpstr>Why Are Frames Dropped?</vt:lpstr>
      <vt:lpstr>Shelyak TimeBox</vt:lpstr>
      <vt:lpstr>Shelyak TimeBox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became</dc:title>
  <dc:creator>Bill</dc:creator>
  <cp:lastModifiedBy>Murray</cp:lastModifiedBy>
  <cp:revision>272</cp:revision>
  <cp:lastPrinted>2013-05-02T10:58:36Z</cp:lastPrinted>
  <dcterms:created xsi:type="dcterms:W3CDTF">2019-05-06T20:32:42Z</dcterms:created>
  <dcterms:modified xsi:type="dcterms:W3CDTF">2020-04-11T21:26:36Z</dcterms:modified>
</cp:coreProperties>
</file>