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  <p:sldId id="283" r:id="rId9"/>
    <p:sldId id="284" r:id="rId10"/>
    <p:sldId id="285" r:id="rId11"/>
    <p:sldId id="300" r:id="rId12"/>
    <p:sldId id="301" r:id="rId13"/>
    <p:sldId id="302" r:id="rId14"/>
    <p:sldId id="303" r:id="rId15"/>
    <p:sldId id="287" r:id="rId16"/>
    <p:sldId id="286" r:id="rId17"/>
    <p:sldId id="288" r:id="rId18"/>
    <p:sldId id="298" r:id="rId19"/>
    <p:sldId id="299" r:id="rId20"/>
    <p:sldId id="270" r:id="rId21"/>
    <p:sldId id="273" r:id="rId22"/>
    <p:sldId id="271" r:id="rId23"/>
    <p:sldId id="304" r:id="rId24"/>
    <p:sldId id="306" r:id="rId25"/>
    <p:sldId id="307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66FF33"/>
    <a:srgbClr val="DE423E"/>
    <a:srgbClr val="FF0000"/>
    <a:srgbClr val="C6B2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CBD3-B1C7-4735-B47B-BC16B902BDD1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5873-D404-4761-AC31-FA6614DE95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20880" cy="2448272"/>
          </a:xfrm>
        </p:spPr>
        <p:txBody>
          <a:bodyPr>
            <a:noAutofit/>
          </a:bodyPr>
          <a:lstStyle/>
          <a:p>
            <a:r>
              <a:rPr lang="en-AU" sz="8800" dirty="0" smtClean="0">
                <a:solidFill>
                  <a:srgbClr val="FFFF00"/>
                </a:solidFill>
              </a:rPr>
              <a:t>Asteroidal Occultations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592" y="3068960"/>
            <a:ext cx="6400800" cy="1752600"/>
          </a:xfrm>
        </p:spPr>
        <p:txBody>
          <a:bodyPr>
            <a:noAutofit/>
          </a:bodyPr>
          <a:lstStyle/>
          <a:p>
            <a:r>
              <a:rPr lang="en-AU" sz="6000" dirty="0" smtClean="0">
                <a:solidFill>
                  <a:srgbClr val="FFC000"/>
                </a:solidFill>
              </a:rPr>
              <a:t>and Shape Models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530120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rgbClr val="66FF33"/>
                </a:solidFill>
              </a:rPr>
              <a:t>Dave Herald</a:t>
            </a:r>
            <a:endParaRPr lang="en-US" sz="40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Process to derive a diameter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Shape models fully account for the irregular shape of an asteroid (unlike </a:t>
            </a:r>
            <a:r>
              <a:rPr lang="en-US" dirty="0" err="1" smtClean="0">
                <a:solidFill>
                  <a:srgbClr val="FFC000"/>
                </a:solidFill>
              </a:rPr>
              <a:t>triaxial</a:t>
            </a:r>
            <a:r>
              <a:rPr lang="en-US" dirty="0" smtClean="0">
                <a:solidFill>
                  <a:srgbClr val="FFC000"/>
                </a:solidFill>
              </a:rPr>
              <a:t> ellipsoids)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model includes data that gives the dimension of both the Volume-equivalent and Surface-equivalent diameters, on the scale of the projected image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Net result – when you match the occultation chords to the projected shape model image, you get a direct measurement of the diameters.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Fitting occultations to shape models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The next three slides show fits of the occultation of (90) Metis on 2008 Sept 12 to three shape models available for Metis, and the conclusions to be drawn.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derived diameter is a ‘volume-equivalent’ diameter.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 ‘surface-equivalent’ diameter can also be derived.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581128"/>
            <a:ext cx="8784976" cy="2276872"/>
          </a:xfrm>
        </p:spPr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A fairly good fit to convex shape model derived in 2011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Measured ‘volume-equivalent’ diameter 169km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53" y="188640"/>
            <a:ext cx="4401095" cy="44010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97152"/>
            <a:ext cx="8640960" cy="1761059"/>
          </a:xfrm>
        </p:spPr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A fit to a concave shape model derived in 2013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The fit is clearly poor. Even so, the diameter can be assessed as being about 170km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680520" cy="46805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8229600" cy="2265115"/>
          </a:xfrm>
        </p:spPr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Fit to a 2017 convex shape model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(note the smoother surface cf. 2013)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Derived diameter 167 km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564161" cy="45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Need to identify the correct model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&amp; deal with ‘odd’ observations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C000"/>
                </a:solidFill>
              </a:rPr>
              <a:t>[this example is (51) </a:t>
            </a:r>
            <a:r>
              <a:rPr lang="en-US" sz="3100" dirty="0" err="1" smtClean="0">
                <a:solidFill>
                  <a:srgbClr val="FFC000"/>
                </a:solidFill>
              </a:rPr>
              <a:t>Nemausa</a:t>
            </a:r>
            <a:r>
              <a:rPr lang="en-US" sz="3100" dirty="0" smtClean="0">
                <a:solidFill>
                  <a:srgbClr val="FFC000"/>
                </a:solidFill>
              </a:rPr>
              <a:t>]</a:t>
            </a:r>
            <a:endParaRPr lang="en-AU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04245"/>
            <a:ext cx="8229600" cy="21931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Bottom chord looks to have ‘problems’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baseline="30000" dirty="0" smtClean="0">
                <a:solidFill>
                  <a:srgbClr val="00B050"/>
                </a:solidFill>
              </a:rPr>
              <a:t>st</a:t>
            </a:r>
            <a:r>
              <a:rPr lang="en-US" dirty="0" smtClean="0">
                <a:solidFill>
                  <a:srgbClr val="00B050"/>
                </a:solidFill>
              </a:rPr>
              <a:t> model reasonable. </a:t>
            </a:r>
            <a:r>
              <a:rPr lang="en-US" dirty="0" err="1" smtClean="0">
                <a:solidFill>
                  <a:srgbClr val="66FF99"/>
                </a:solidFill>
              </a:rPr>
              <a:t>Dia</a:t>
            </a:r>
            <a:r>
              <a:rPr lang="en-US" dirty="0" smtClean="0">
                <a:solidFill>
                  <a:srgbClr val="66FF99"/>
                </a:solidFill>
              </a:rPr>
              <a:t> = 144km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</a:rPr>
              <a:t>nd</a:t>
            </a:r>
            <a:r>
              <a:rPr lang="en-US" dirty="0" smtClean="0">
                <a:solidFill>
                  <a:srgbClr val="00B050"/>
                </a:solidFill>
              </a:rPr>
              <a:t> model better. </a:t>
            </a:r>
            <a:r>
              <a:rPr lang="en-US" dirty="0" err="1" smtClean="0">
                <a:solidFill>
                  <a:srgbClr val="66FF99"/>
                </a:solidFill>
              </a:rPr>
              <a:t>Dia</a:t>
            </a:r>
            <a:r>
              <a:rPr lang="en-US" dirty="0" smtClean="0">
                <a:solidFill>
                  <a:srgbClr val="66FF99"/>
                </a:solidFill>
              </a:rPr>
              <a:t> = 146km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r>
              <a:rPr lang="en-US" dirty="0" smtClean="0">
                <a:solidFill>
                  <a:srgbClr val="00B050"/>
                </a:solidFill>
              </a:rPr>
              <a:t> model – clearly wrong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 model is close to a perfect fit.</a:t>
            </a:r>
            <a:endParaRPr lang="en-AU" dirty="0">
              <a:solidFill>
                <a:srgbClr val="00B05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6184" y="1771517"/>
            <a:ext cx="7831632" cy="2488712"/>
            <a:chOff x="656184" y="1771517"/>
            <a:chExt cx="7831632" cy="2488712"/>
          </a:xfrm>
        </p:grpSpPr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6184" y="1772816"/>
              <a:ext cx="2632495" cy="2471191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8230" y="1771517"/>
              <a:ext cx="2685101" cy="2488712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2909" y="1771517"/>
              <a:ext cx="2414907" cy="2488712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640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Diameter of  (51) </a:t>
            </a:r>
            <a:r>
              <a:rPr lang="en-US" sz="3600" dirty="0" err="1" smtClean="0">
                <a:solidFill>
                  <a:srgbClr val="FFFF00"/>
                </a:solidFill>
              </a:rPr>
              <a:t>Nemausa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using </a:t>
            </a:r>
            <a:r>
              <a:rPr lang="en-US" sz="3600" dirty="0" smtClean="0">
                <a:solidFill>
                  <a:srgbClr val="FFFF00"/>
                </a:solidFill>
              </a:rPr>
              <a:t>all events</a:t>
            </a:r>
            <a:endParaRPr lang="en-AU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4293096"/>
            <a:ext cx="3096344" cy="1800200"/>
          </a:xfrm>
          <a:ln w="19050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C6B2DC"/>
                </a:solidFill>
              </a:rPr>
              <a:t>IR satellite diameters</a:t>
            </a:r>
          </a:p>
          <a:p>
            <a:pPr algn="ctr">
              <a:buNone/>
            </a:pPr>
            <a:r>
              <a:rPr lang="en-AU" sz="1400" dirty="0" smtClean="0">
                <a:solidFill>
                  <a:srgbClr val="66FF99"/>
                </a:solidFill>
                <a:latin typeface="Consolas" pitchFamily="49" charset="0"/>
              </a:rPr>
              <a:t>NEOWISE 146.1 ± 81.0km</a:t>
            </a:r>
          </a:p>
          <a:p>
            <a:pPr algn="ctr">
              <a:buNone/>
            </a:pPr>
            <a:r>
              <a:rPr lang="en-AU" sz="1400" dirty="0" smtClean="0">
                <a:solidFill>
                  <a:srgbClr val="66FF99"/>
                </a:solidFill>
                <a:latin typeface="Consolas" pitchFamily="49" charset="0"/>
              </a:rPr>
              <a:t>NEOWISE 138.1       km</a:t>
            </a:r>
          </a:p>
          <a:p>
            <a:pPr algn="ctr">
              <a:buNone/>
            </a:pPr>
            <a:r>
              <a:rPr lang="en-AU" sz="1400" dirty="0" smtClean="0">
                <a:solidFill>
                  <a:srgbClr val="66FF99"/>
                </a:solidFill>
                <a:latin typeface="Consolas" pitchFamily="49" charset="0"/>
              </a:rPr>
              <a:t>   </a:t>
            </a:r>
            <a:r>
              <a:rPr lang="en-AU" sz="1400" dirty="0" err="1" smtClean="0">
                <a:solidFill>
                  <a:srgbClr val="66FF99"/>
                </a:solidFill>
                <a:latin typeface="Consolas" pitchFamily="49" charset="0"/>
              </a:rPr>
              <a:t>AcuA</a:t>
            </a:r>
            <a:r>
              <a:rPr lang="en-AU" sz="1400" dirty="0" smtClean="0">
                <a:solidFill>
                  <a:srgbClr val="66FF99"/>
                </a:solidFill>
                <a:latin typeface="Consolas" pitchFamily="49" charset="0"/>
              </a:rPr>
              <a:t> 158.5 ± 15.0km</a:t>
            </a:r>
          </a:p>
          <a:p>
            <a:pPr algn="ctr">
              <a:buNone/>
            </a:pPr>
            <a:r>
              <a:rPr lang="en-AU" sz="1400" dirty="0" smtClean="0">
                <a:solidFill>
                  <a:srgbClr val="66FF99"/>
                </a:solidFill>
                <a:latin typeface="Consolas" pitchFamily="49" charset="0"/>
              </a:rPr>
              <a:t>   </a:t>
            </a:r>
            <a:r>
              <a:rPr lang="en-AU" sz="1400" dirty="0" err="1" smtClean="0">
                <a:solidFill>
                  <a:srgbClr val="66FF99"/>
                </a:solidFill>
                <a:latin typeface="Consolas" pitchFamily="49" charset="0"/>
              </a:rPr>
              <a:t>AcuA</a:t>
            </a:r>
            <a:r>
              <a:rPr lang="en-AU" sz="1400" dirty="0" smtClean="0">
                <a:solidFill>
                  <a:srgbClr val="66FF99"/>
                </a:solidFill>
                <a:latin typeface="Consolas" pitchFamily="49" charset="0"/>
              </a:rPr>
              <a:t> 145.4 ± 14.0km</a:t>
            </a:r>
          </a:p>
          <a:p>
            <a:pPr algn="ctr">
              <a:buNone/>
            </a:pPr>
            <a:r>
              <a:rPr lang="en-AU" sz="1400" dirty="0" smtClean="0">
                <a:solidFill>
                  <a:srgbClr val="66FF99"/>
                </a:solidFill>
                <a:latin typeface="Consolas" pitchFamily="49" charset="0"/>
              </a:rPr>
              <a:t>   IRAS 147.8 ±  4.0km</a:t>
            </a:r>
            <a:endParaRPr lang="en-AU" sz="1400" dirty="0">
              <a:solidFill>
                <a:srgbClr val="66FF99"/>
              </a:solidFill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07425"/>
            <a:ext cx="4536504" cy="458587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nsolas" pitchFamily="49" charset="0"/>
              </a:rPr>
              <a:t>Diameters from all events of </a:t>
            </a:r>
            <a:r>
              <a:rPr lang="en-AU" sz="1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nsolas" pitchFamily="49" charset="0"/>
              </a:rPr>
              <a:t>Nemausa</a:t>
            </a:r>
            <a:endParaRPr lang="en-AU" sz="1600" dirty="0" smtClean="0">
              <a:solidFill>
                <a:schemeClr val="accent2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r>
              <a:rPr lang="en-US" sz="1200" dirty="0" smtClean="0">
                <a:solidFill>
                  <a:srgbClr val="66FF99"/>
                </a:solidFill>
                <a:latin typeface="Consolas" pitchFamily="49" charset="0"/>
              </a:rPr>
              <a:t>             </a:t>
            </a:r>
            <a:r>
              <a:rPr lang="en-US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min  max</a:t>
            </a:r>
            <a:endParaRPr lang="en-AU" sz="1200" b="1" dirty="0" smtClean="0">
              <a:solidFill>
                <a:schemeClr val="tx2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2007 Feb 28,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141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Diameter but no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1979 Aug 17,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151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153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Diameter but no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2004 Feb 21, </a:t>
            </a:r>
            <a:r>
              <a:rPr lang="en-AU" sz="1200" strike="sngStrike" dirty="0" smtClean="0">
                <a:solidFill>
                  <a:srgbClr val="66FF99"/>
                </a:solidFill>
                <a:latin typeface="Consolas" pitchFamily="49" charset="0"/>
              </a:rPr>
              <a:t>0.0, 0.0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1 chords, Not fitted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2016 Aug  1, </a:t>
            </a:r>
            <a:r>
              <a:rPr lang="en-AU" sz="1200" strike="sngStrike" dirty="0" smtClean="0">
                <a:solidFill>
                  <a:srgbClr val="66FF99"/>
                </a:solidFill>
                <a:latin typeface="Consolas" pitchFamily="49" charset="0"/>
              </a:rPr>
              <a:t>0.0, 0.0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1 chords, Not fitted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2015 Mar  9, </a:t>
            </a:r>
            <a:r>
              <a:rPr lang="en-AU" sz="1200" strike="sngStrike" dirty="0" smtClean="0">
                <a:solidFill>
                  <a:srgbClr val="66FF99"/>
                </a:solidFill>
                <a:latin typeface="Consolas" pitchFamily="49" charset="0"/>
              </a:rPr>
              <a:t>0.0, 0.0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3 chords, Not fitted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2018 Mar 14, </a:t>
            </a:r>
            <a:r>
              <a:rPr lang="en-AU" sz="1200" strike="sngStrike" dirty="0" smtClean="0">
                <a:solidFill>
                  <a:srgbClr val="66FF99"/>
                </a:solidFill>
                <a:latin typeface="Consolas" pitchFamily="49" charset="0"/>
              </a:rPr>
              <a:t>0.0, 0.0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1 chords, Not fitted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2014 Jan 14, </a:t>
            </a:r>
            <a:r>
              <a:rPr lang="en-A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&gt;128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</a:t>
            </a:r>
            <a:r>
              <a:rPr lang="en-AU" sz="1200" strike="sngStrike" dirty="0" smtClean="0">
                <a:solidFill>
                  <a:srgbClr val="66FF99"/>
                </a:solidFill>
                <a:latin typeface="Consolas" pitchFamily="49" charset="0"/>
              </a:rPr>
              <a:t>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</a:t>
            </a:r>
            <a:r>
              <a:rPr lang="en-AU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Minimum diameter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2005 Aug 21, </a:t>
            </a:r>
            <a:r>
              <a:rPr lang="en-A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&gt;116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</a:t>
            </a:r>
            <a:r>
              <a:rPr lang="en-AU" sz="1200" strike="sngStrike" dirty="0" smtClean="0">
                <a:solidFill>
                  <a:srgbClr val="66FF99"/>
                </a:solidFill>
                <a:latin typeface="Consolas" pitchFamily="49" charset="0"/>
              </a:rPr>
              <a:t>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</a:t>
            </a:r>
            <a:r>
              <a:rPr lang="en-AU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Minimum diameter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2016 Sep  3,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144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152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Diameter but no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2017 Jan 29, </a:t>
            </a:r>
            <a:r>
              <a:rPr lang="en-A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&gt;120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</a:t>
            </a:r>
            <a:r>
              <a:rPr lang="en-AU" sz="1200" strike="sngStrike" dirty="0" smtClean="0">
                <a:solidFill>
                  <a:srgbClr val="66FF99"/>
                </a:solidFill>
                <a:latin typeface="Consolas" pitchFamily="49" charset="0"/>
              </a:rPr>
              <a:t>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</a:t>
            </a:r>
            <a:r>
              <a:rPr lang="en-AU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Minimum diameter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2011 Feb  4, </a:t>
            </a:r>
            <a:r>
              <a:rPr lang="en-AU" sz="1200" strike="sngStrike" dirty="0" smtClean="0">
                <a:solidFill>
                  <a:srgbClr val="DE423E"/>
                </a:solidFill>
                <a:latin typeface="Consolas" pitchFamily="49" charset="0"/>
              </a:rPr>
              <a:t>148,   0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</a:t>
            </a:r>
            <a:r>
              <a:rPr lang="en-AU" sz="1200" dirty="0" smtClean="0">
                <a:solidFill>
                  <a:srgbClr val="DE423E"/>
                </a:solidFill>
                <a:latin typeface="Consolas" pitchFamily="49" charset="0"/>
              </a:rPr>
              <a:t>Model wrong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2015 Jul 22, </a:t>
            </a:r>
            <a:r>
              <a:rPr lang="en-AU" sz="1200" strike="sngStrike" dirty="0" smtClean="0">
                <a:solidFill>
                  <a:srgbClr val="66FF99"/>
                </a:solidFill>
                <a:latin typeface="Consolas" pitchFamily="49" charset="0"/>
              </a:rPr>
              <a:t>0.0, 0.0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2 chords, Not fitted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2014 Jan 12, </a:t>
            </a:r>
            <a:r>
              <a:rPr lang="en-A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itchFamily="49" charset="0"/>
              </a:rPr>
              <a:t>&gt;152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0,     0°, </a:t>
            </a:r>
            <a:r>
              <a:rPr lang="en-AU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Minimum diameter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2017 Oct 22, </a:t>
            </a:r>
            <a:r>
              <a:rPr lang="en-AU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&gt;131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0,     0°, </a:t>
            </a:r>
            <a:r>
              <a:rPr lang="en-AU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nsolas" pitchFamily="49" charset="0"/>
              </a:rPr>
              <a:t>Minimum diameter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2018 Mar 31,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147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147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Good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2002 Oct 21,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147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147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Good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1983 Sep 11,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145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146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Good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2006 Oct 31,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151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154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Poor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2013 Sep 30,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138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138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Poor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2014 Mar  8,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140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144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Poor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2003 Jan  6,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149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149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 0°, Good fit</a:t>
            </a:r>
          </a:p>
          <a:p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2007 Jan  3,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143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</a:t>
            </a:r>
            <a:r>
              <a:rPr lang="en-AU" sz="1200" dirty="0" smtClean="0">
                <a:solidFill>
                  <a:srgbClr val="FFFF00"/>
                </a:solidFill>
                <a:latin typeface="Consolas" pitchFamily="49" charset="0"/>
              </a:rPr>
              <a:t>145</a:t>
            </a:r>
            <a:r>
              <a:rPr lang="en-AU" sz="1200" dirty="0" smtClean="0">
                <a:solidFill>
                  <a:srgbClr val="66FF99"/>
                </a:solidFill>
                <a:latin typeface="Consolas" pitchFamily="49" charset="0"/>
              </a:rPr>
              <a:t>,    16°, Good fit</a:t>
            </a:r>
            <a:endParaRPr lang="en-AU" sz="1200" dirty="0">
              <a:solidFill>
                <a:srgbClr val="66FF99"/>
              </a:solidFill>
              <a:latin typeface="Consolas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36096" y="1507424"/>
            <a:ext cx="3096344" cy="2209608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B2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Occultation diameter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rgbClr val="66FF99"/>
                </a:solidFill>
              </a:rPr>
              <a:t>Using only ‘good fit’ results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146.5 ± 1.4km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rgbClr val="66FF99"/>
                </a:solidFill>
              </a:rPr>
              <a:t>Using all measures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146.0 ± 3.8km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10155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From these results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8517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Compare with the satellite results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Rotation periods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6847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 addition to diameters, occultations can be used to improve rotation periods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 particular example is the binary asteroid (90) </a:t>
            </a:r>
            <a:r>
              <a:rPr lang="en-US" dirty="0" err="1" smtClean="0">
                <a:solidFill>
                  <a:srgbClr val="FFC000"/>
                </a:solidFill>
              </a:rPr>
              <a:t>Antiope</a:t>
            </a:r>
            <a:endParaRPr lang="en-AU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802077" cy="38164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299" y="4077072"/>
            <a:ext cx="1285875" cy="12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30062" y="5517232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Adaptive optics image from the </a:t>
            </a:r>
            <a:br>
              <a:rPr lang="en-AU" dirty="0" smtClean="0">
                <a:solidFill>
                  <a:srgbClr val="FFFF00"/>
                </a:solidFill>
              </a:rPr>
            </a:br>
            <a:r>
              <a:rPr lang="en-AU" dirty="0" smtClean="0">
                <a:solidFill>
                  <a:srgbClr val="FFFF00"/>
                </a:solidFill>
              </a:rPr>
              <a:t>10-m Keck telescope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27809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Small-aperture occultation resolution is HUGELY better than the largest optical telescopes</a:t>
            </a:r>
            <a:endParaRPr lang="en-AU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3 Good </a:t>
            </a:r>
            <a:r>
              <a:rPr lang="en-US" sz="6000" dirty="0" err="1" smtClean="0">
                <a:solidFill>
                  <a:srgbClr val="FFFF00"/>
                </a:solidFill>
              </a:rPr>
              <a:t>Antiope</a:t>
            </a:r>
            <a:r>
              <a:rPr lang="en-US" sz="6000" dirty="0" smtClean="0">
                <a:solidFill>
                  <a:srgbClr val="FFFF00"/>
                </a:solidFill>
              </a:rPr>
              <a:t> events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00B050"/>
                </a:solidFill>
              </a:rPr>
              <a:t>2008 Jan 2		 2011 Jul 19		 2015 Apr 2</a:t>
            </a:r>
            <a:endParaRPr lang="en-AU" sz="31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221088"/>
            <a:ext cx="7992888" cy="230425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All models centered on the same component (happens to be the upper one). The plots show that the other component is not aligned – and by varying amounts.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Implies a change in the phase angle at the zero reference time, or possible change in period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By varying the shape-model phase for each event, we can determine a correction to the rotation period </a:t>
            </a:r>
            <a:endParaRPr lang="en-AU" sz="2000" dirty="0">
              <a:solidFill>
                <a:srgbClr val="00B050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683568" y="1628800"/>
            <a:ext cx="7776864" cy="2460467"/>
            <a:chOff x="251520" y="1628800"/>
            <a:chExt cx="7776864" cy="2460467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628800"/>
              <a:ext cx="2435225" cy="243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7786" y="1628801"/>
              <a:ext cx="2451284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0112" y="1628800"/>
              <a:ext cx="2448272" cy="2460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Analysis of </a:t>
            </a:r>
            <a:r>
              <a:rPr lang="en-US" dirty="0" err="1" smtClean="0">
                <a:solidFill>
                  <a:srgbClr val="FFFF00"/>
                </a:solidFill>
              </a:rPr>
              <a:t>Antiope</a:t>
            </a:r>
            <a:r>
              <a:rPr lang="en-US" dirty="0" smtClean="0">
                <a:solidFill>
                  <a:srgbClr val="FFFF00"/>
                </a:solidFill>
              </a:rPr>
              <a:t> rotation period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3645024"/>
            <a:ext cx="2160240" cy="86409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2015 Apr 2 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+4°, 99.6km</a:t>
            </a:r>
            <a:endParaRPr lang="en-AU" sz="2000" dirty="0">
              <a:solidFill>
                <a:srgbClr val="00B05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7884" y="3645024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 Jul 19  </a:t>
            </a:r>
            <a:r>
              <a:rPr lang="en-US" sz="2000" noProof="0" dirty="0" smtClean="0">
                <a:solidFill>
                  <a:srgbClr val="00B050"/>
                </a:solidFill>
              </a:rPr>
              <a:t/>
            </a:r>
            <a:br>
              <a:rPr lang="en-US" sz="2000" noProof="0" dirty="0" smtClean="0">
                <a:solidFill>
                  <a:srgbClr val="00B050"/>
                </a:solidFill>
              </a:rPr>
            </a:br>
            <a:r>
              <a:rPr lang="en-US" sz="2000" noProof="0" dirty="0" smtClean="0">
                <a:solidFill>
                  <a:srgbClr val="00B050"/>
                </a:solidFill>
              </a:rPr>
              <a:t>-2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°, 100km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55576" y="3645024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 Jan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000" noProof="0" dirty="0" smtClean="0">
                <a:solidFill>
                  <a:srgbClr val="00B050"/>
                </a:solidFill>
              </a:rPr>
              <a:t/>
            </a:r>
            <a:br>
              <a:rPr lang="en-US" sz="2000" noProof="0" dirty="0" smtClean="0">
                <a:solidFill>
                  <a:srgbClr val="00B050"/>
                </a:solidFill>
              </a:rPr>
            </a:br>
            <a:r>
              <a:rPr lang="en-US" sz="2000" noProof="0" dirty="0" smtClean="0">
                <a:solidFill>
                  <a:srgbClr val="00B050"/>
                </a:solidFill>
              </a:rPr>
              <a:t>-6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°, 105km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500" dirty="0" smtClean="0">
                <a:solidFill>
                  <a:srgbClr val="00B050"/>
                </a:solidFill>
              </a:rPr>
              <a:t>Poor chord distribution on 2</a:t>
            </a:r>
            <a:r>
              <a:rPr lang="en-US" sz="1500" baseline="30000" dirty="0" smtClean="0">
                <a:solidFill>
                  <a:srgbClr val="00B050"/>
                </a:solidFill>
              </a:rPr>
              <a:t>nd</a:t>
            </a:r>
            <a:r>
              <a:rPr lang="en-US" sz="1500" dirty="0" smtClean="0">
                <a:solidFill>
                  <a:srgbClr val="00B050"/>
                </a:solidFill>
              </a:rPr>
              <a:t> component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755576" y="1412776"/>
            <a:ext cx="7534382" cy="2023349"/>
            <a:chOff x="827584" y="1772816"/>
            <a:chExt cx="7534382" cy="2023349"/>
          </a:xfrm>
        </p:grpSpPr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6651" y="1772816"/>
              <a:ext cx="2035315" cy="2020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2674" y="1772816"/>
              <a:ext cx="2016224" cy="2023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1772816"/>
              <a:ext cx="2027337" cy="201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24003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1560" y="630932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Phase change (deg) by year</a:t>
            </a:r>
            <a:endParaRPr lang="en-AU" sz="1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472514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Measured phase change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</a:t>
            </a:r>
            <a:r>
              <a:rPr lang="en-US" dirty="0" smtClean="0">
                <a:solidFill>
                  <a:srgbClr val="FFC000"/>
                </a:solidFill>
              </a:rPr>
              <a:t> 10° over 7.25 yrs</a:t>
            </a:r>
          </a:p>
          <a:p>
            <a:r>
              <a:rPr lang="en-US" dirty="0" smtClean="0">
                <a:solidFill>
                  <a:srgbClr val="FFC000"/>
                </a:solidFill>
                <a:sym typeface="Symbol"/>
              </a:rPr>
              <a:t></a:t>
            </a:r>
            <a:r>
              <a:rPr lang="en-US" dirty="0" smtClean="0">
                <a:solidFill>
                  <a:srgbClr val="FFC000"/>
                </a:solidFill>
              </a:rPr>
              <a:t>derived rotation correction = +0.00378°/day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Orbital period 16.505046 hrs = 523.47627°/day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New rotation per day = 523.4805 °/day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New rotation period = 16.504913 hrs. 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66FF33"/>
                </a:solidFill>
              </a:rPr>
              <a:t>The problem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An occultation gives an accurate profile of an asteroid for its orientation at the time of an event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Asteroids are irregular to greater or lesser extents</a:t>
            </a:r>
          </a:p>
          <a:p>
            <a:pPr>
              <a:buNone/>
            </a:pPr>
            <a:r>
              <a:rPr lang="en-AU" dirty="0" smtClean="0">
                <a:solidFill>
                  <a:srgbClr val="FFC000"/>
                </a:solidFill>
              </a:rPr>
              <a:t>=&gt; an accurate asteroid diameter can’t be determined from one or two occultations – only an approximate diameter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High precision astrometry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Occultation astrometry is reported as an offset from the occulted star.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99.7% of occulted stars have </a:t>
            </a:r>
            <a:r>
              <a:rPr lang="en-AU" dirty="0">
                <a:solidFill>
                  <a:srgbClr val="FFC000"/>
                </a:solidFill>
              </a:rPr>
              <a:t>G</a:t>
            </a:r>
            <a:r>
              <a:rPr lang="en-AU" dirty="0" smtClean="0">
                <a:solidFill>
                  <a:srgbClr val="FFC000"/>
                </a:solidFill>
              </a:rPr>
              <a:t>aia DR2 positions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For a well-observed occultation, the </a:t>
            </a:r>
            <a:r>
              <a:rPr lang="en-AU" dirty="0" err="1" smtClean="0">
                <a:solidFill>
                  <a:srgbClr val="FFC000"/>
                </a:solidFill>
              </a:rPr>
              <a:t>astrometric</a:t>
            </a:r>
            <a:r>
              <a:rPr lang="en-AU" dirty="0" smtClean="0">
                <a:solidFill>
                  <a:srgbClr val="FFC000"/>
                </a:solidFill>
              </a:rPr>
              <a:t> uncertainty can be as low as 0.0001” – that is, </a:t>
            </a:r>
            <a:r>
              <a:rPr lang="en-AU" dirty="0" smtClean="0">
                <a:solidFill>
                  <a:srgbClr val="FFFF00"/>
                </a:solidFill>
              </a:rPr>
              <a:t>100 µ-</a:t>
            </a:r>
            <a:r>
              <a:rPr lang="en-AU" dirty="0" err="1" smtClean="0">
                <a:solidFill>
                  <a:srgbClr val="FFFF00"/>
                </a:solidFill>
              </a:rPr>
              <a:t>arcsec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en-AU" dirty="0" smtClean="0">
                <a:solidFill>
                  <a:srgbClr val="FFC000"/>
                </a:solidFill>
              </a:rPr>
              <a:t>[typical CCD astrometry using modest ‘scopes has an uncertainty of around </a:t>
            </a:r>
            <a:r>
              <a:rPr lang="en-AU" dirty="0" smtClean="0">
                <a:solidFill>
                  <a:srgbClr val="FFFF00"/>
                </a:solidFill>
              </a:rPr>
              <a:t>200 </a:t>
            </a:r>
            <a:r>
              <a:rPr lang="en-AU" dirty="0" err="1" smtClean="0">
                <a:solidFill>
                  <a:srgbClr val="FFFF00"/>
                </a:solidFill>
              </a:rPr>
              <a:t>mas</a:t>
            </a:r>
            <a:r>
              <a:rPr lang="en-AU" dirty="0" smtClean="0">
                <a:solidFill>
                  <a:srgbClr val="FFC000"/>
                </a:solidFill>
              </a:rPr>
              <a:t>.]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Limitations on CCD Astrometry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23224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Traditional CCD astrometry measures the centre of light of an asteroid</a:t>
            </a:r>
          </a:p>
          <a:p>
            <a:r>
              <a:rPr lang="en-AU" sz="2000" dirty="0" smtClean="0">
                <a:solidFill>
                  <a:srgbClr val="FFC000"/>
                </a:solidFill>
              </a:rPr>
              <a:t>Orbital motion is dictated by the location of the centre of mass, </a:t>
            </a:r>
            <a:r>
              <a:rPr lang="en-AU" sz="2000" i="1" dirty="0" smtClean="0">
                <a:solidFill>
                  <a:srgbClr val="FFC000"/>
                </a:solidFill>
              </a:rPr>
              <a:t>not</a:t>
            </a:r>
            <a:r>
              <a:rPr lang="en-AU" sz="2000" dirty="0" smtClean="0">
                <a:solidFill>
                  <a:srgbClr val="FFC000"/>
                </a:solidFill>
              </a:rPr>
              <a:t> the centre of light. 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The center of light will differ from the center of mass because of: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Solar illumination phase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Differences between the location of centre of mass and the centre of figure</a:t>
            </a:r>
            <a:endParaRPr lang="en-US" sz="18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90" y="4049809"/>
            <a:ext cx="2592288" cy="23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8" y="4049809"/>
            <a:ext cx="2520280" cy="247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306896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66FF33"/>
                </a:solidFill>
              </a:rPr>
              <a:t>Solar illuminated, </a:t>
            </a:r>
          </a:p>
          <a:p>
            <a:pPr algn="ctr"/>
            <a:r>
              <a:rPr lang="en-US" sz="2400" dirty="0" smtClean="0">
                <a:solidFill>
                  <a:srgbClr val="66FF33"/>
                </a:solidFill>
              </a:rPr>
              <a:t>phase affected</a:t>
            </a:r>
            <a:endParaRPr lang="en-AU" sz="2400" dirty="0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284984"/>
            <a:ext cx="194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FF33"/>
                </a:solidFill>
              </a:rPr>
              <a:t>True profile</a:t>
            </a:r>
            <a:endParaRPr lang="en-AU" sz="2800" dirty="0">
              <a:solidFill>
                <a:srgbClr val="66FF33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1946" y="4265833"/>
            <a:ext cx="2448272" cy="247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12160" y="306896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66FF33"/>
                </a:solidFill>
              </a:rPr>
              <a:t>Black marker is centre of mass (assuming uniform density). The centre of figure is clearly located to the right of the marker.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328203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66FF33"/>
                </a:solidFill>
                <a:sym typeface="Symbol"/>
              </a:rPr>
              <a:t></a:t>
            </a:r>
            <a:endParaRPr lang="en-AU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Reporting astrometry from occultations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384376"/>
          </a:xfrm>
        </p:spPr>
        <p:txBody>
          <a:bodyPr>
            <a:normAutofit fontScale="92500" lnSpcReduction="20000"/>
          </a:bodyPr>
          <a:lstStyle/>
          <a:p>
            <a:r>
              <a:rPr lang="en-AU" sz="2800" dirty="0" smtClean="0">
                <a:solidFill>
                  <a:srgbClr val="FFC000"/>
                </a:solidFill>
              </a:rPr>
              <a:t>When a shape model is available, differences between the centre of figure and centre of mass become apparent</a:t>
            </a:r>
            <a:br>
              <a:rPr lang="en-AU" sz="2800" dirty="0" smtClean="0">
                <a:solidFill>
                  <a:srgbClr val="FFC000"/>
                </a:solidFill>
              </a:rPr>
            </a:br>
            <a:endParaRPr lang="en-AU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Whenever possible, we will be reporting astrometry derived from Occultations to the Minor Planet Center based on Center of Mass. However the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IAU standard </a:t>
            </a:r>
            <a:r>
              <a:rPr lang="en-US" sz="2800" dirty="0" smtClean="0">
                <a:solidFill>
                  <a:srgbClr val="66FF99"/>
                </a:solidFill>
              </a:rPr>
              <a:t>ADES</a:t>
            </a:r>
            <a:r>
              <a:rPr lang="en-US" sz="2800" dirty="0" smtClean="0">
                <a:solidFill>
                  <a:srgbClr val="FFC000"/>
                </a:solidFill>
              </a:rPr>
              <a:t> needs to be updated to allow this to happen. </a:t>
            </a:r>
            <a:br>
              <a:rPr lang="en-US" sz="2800" dirty="0" smtClean="0">
                <a:solidFill>
                  <a:srgbClr val="FFC000"/>
                </a:solidFill>
              </a:rPr>
            </a:b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Extract of an </a:t>
            </a:r>
            <a:r>
              <a:rPr lang="en-US" sz="2800" dirty="0" err="1" smtClean="0">
                <a:solidFill>
                  <a:srgbClr val="FFC000"/>
                </a:solidFill>
              </a:rPr>
              <a:t>astrometric</a:t>
            </a:r>
            <a:r>
              <a:rPr lang="en-US" sz="2800" dirty="0" smtClean="0">
                <a:solidFill>
                  <a:srgbClr val="FFC000"/>
                </a:solidFill>
              </a:rPr>
              <a:t> report in ADES format….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permID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provID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mode|stn|obsTime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    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raStar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decStar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deltaRA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deltaDec|rmsRA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|</a:t>
            </a:r>
            <a:r>
              <a:rPr lang="en-AU" sz="900" dirty="0" err="1" smtClean="0">
                <a:solidFill>
                  <a:srgbClr val="66FF33"/>
                </a:solidFill>
                <a:latin typeface="Consolas" pitchFamily="49" charset="0"/>
              </a:rPr>
              <a:t>rmsDec|astCat</a:t>
            </a:r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|com|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 6|              |OCC |244|2019-01-01T15:23:23.85Z| 94.57830780|  5.98653780|  3.7771| -5.0411|0.0084|0.0158|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 6|              |OCC |244|2019-01-14T03:50:36.88Z| 91.68994530|  7.90771260|  0.4213|  3.8808|0.0003|0.0003|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 6|              |OCC |244|2019-02-04T11:59:15.35Z| 89.13044205| 11.53498680| -0.0918|  2.2475|0.0907|0.0907|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12|              |OCC |244|2019-01-17T22:00:52.75Z| 51.00970935| 15.25879300|  2.1970|  2.3123|0.0426|0.0426|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15|              |OCC |244|2019-04-27T17:18:33.15Z|318.28846875|-15.95389700| -1.9653| -1.2354|0.0018|0.0025|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16|              |OCC |244|2019-02-08T13:12:17.29Z|288.16164090|-20.41309960| -1.7603|  1.5196|0.0035|0.0285|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18|              |OCC |244|2019-06-26T06:13:20.06Z|280.95155790| -8.63512850| -2.0251|  4.6716|0.0102|0.0413|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23|              |OCC |244|2019-01-11T22:53:27.29Z| 28.93467885|  9.17252450|  3.1163|  2.6017|0.0369|0.0369|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25|              |OCC |244|2019-01-17T18:17:19.50Z| 93.66505440| -5.60617100|  3.3456|  2.4467|0.0190|0.0722|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39|              |OCC |244|2019-03-07T17:40:55.49Z|301.17339015|-13.46387930| -2.1839| -1.4195|0.0033|0.0153|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50|              |OCC |244|2019-04-01T22:36:33.20Z|172.62366960|  3.49482950|  0.4524|  2.6472|0.0010|0.0008|    GDR2|0  |</a:t>
            </a:r>
          </a:p>
          <a:p>
            <a:r>
              <a:rPr lang="en-AU" sz="900" dirty="0" smtClean="0">
                <a:solidFill>
                  <a:srgbClr val="66FF33"/>
                </a:solidFill>
                <a:latin typeface="Consolas" pitchFamily="49" charset="0"/>
              </a:rPr>
              <a:t>        50|              |OCC |244|2019-06-25T12:47:19.38Z|172.91053110|  3.87288430|  1.9023|  1.4413|0.0000|0.0000|    GDR2|0  |</a:t>
            </a:r>
          </a:p>
          <a:p>
            <a:endParaRPr lang="en-AU" sz="11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Occultations to support space missions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We all know about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Ultima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Thule &amp; New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Horizons….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Japan will be launching DESTINY+ in 2022 to explore (3200) Phaethon – the Apollo asteroid responsible for the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Geminid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meteor stream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JAXA keen to get precise position of the asteroid, and measure of its size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 satellite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measures:</a:t>
            </a:r>
            <a:b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</a:t>
            </a:r>
            <a:r>
              <a:rPr lang="en-US" dirty="0" err="1" smtClean="0">
                <a:solidFill>
                  <a:srgbClr val="66FF99"/>
                </a:solidFill>
              </a:rPr>
              <a:t>AcuA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4.8 km     </a:t>
            </a:r>
            <a:r>
              <a:rPr lang="en-US" dirty="0" smtClean="0">
                <a:solidFill>
                  <a:srgbClr val="66FF99"/>
                </a:solidFill>
              </a:rPr>
              <a:t>IRAS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5.1 km</a:t>
            </a:r>
            <a:endParaRPr lang="en-A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(3200) Phaethon </a:t>
            </a:r>
            <a:r>
              <a:rPr lang="en-US" dirty="0" smtClean="0">
                <a:solidFill>
                  <a:srgbClr val="FFFF00"/>
                </a:solidFill>
              </a:rPr>
              <a:t>outcomes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Successfully observed in the US on 29 July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 tested the accuracy of prediction software of all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Gravitational deflection of the light by the Sun was similar to the width of the occultation path 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 provided a unique opportunity to compare and improve prediction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software</a:t>
            </a:r>
          </a:p>
          <a:p>
            <a:r>
              <a:rPr lang="en-A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Unfortunately a subsequent event on Aug 21 in Japan was clouded out</a:t>
            </a:r>
            <a:r>
              <a:rPr lang="en-A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Phaethon </a:t>
            </a:r>
            <a:r>
              <a:rPr lang="en-US" dirty="0" smtClean="0">
                <a:solidFill>
                  <a:srgbClr val="FFFF00"/>
                </a:solidFill>
              </a:rPr>
              <a:t>- preliminary </a:t>
            </a:r>
            <a:r>
              <a:rPr lang="en-US" dirty="0" smtClean="0">
                <a:solidFill>
                  <a:srgbClr val="FFFF00"/>
                </a:solidFill>
              </a:rPr>
              <a:t>results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620" y="5229200"/>
            <a:ext cx="2664296" cy="39894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Ellipse 5.7 x 4.7 km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9572" y="1373867"/>
            <a:ext cx="7704856" cy="3602255"/>
            <a:chOff x="971600" y="1373867"/>
            <a:chExt cx="7704856" cy="3602255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373867"/>
              <a:ext cx="3585716" cy="3602255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39" y="1373867"/>
              <a:ext cx="3744417" cy="3580002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148064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Fit to an unpublished shape model</a:t>
            </a:r>
            <a:endParaRPr lang="en-A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6612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66FF99"/>
                </a:solidFill>
                <a:sym typeface="Symbol"/>
              </a:rPr>
              <a:t> </a:t>
            </a:r>
            <a:r>
              <a:rPr lang="en-AU" sz="2400" dirty="0" err="1" smtClean="0">
                <a:solidFill>
                  <a:srgbClr val="66FF99"/>
                </a:solidFill>
              </a:rPr>
              <a:t>Diamater</a:t>
            </a:r>
            <a:r>
              <a:rPr lang="en-AU" sz="2400" dirty="0" smtClean="0">
                <a:solidFill>
                  <a:srgbClr val="66FF99"/>
                </a:solidFill>
              </a:rPr>
              <a:t> is larger than </a:t>
            </a:r>
            <a:r>
              <a:rPr lang="en-AU" sz="2400" dirty="0" err="1" smtClean="0">
                <a:solidFill>
                  <a:srgbClr val="66FF99"/>
                </a:solidFill>
              </a:rPr>
              <a:t>AcuA</a:t>
            </a:r>
            <a:r>
              <a:rPr lang="en-AU" sz="2400" dirty="0" smtClean="0">
                <a:solidFill>
                  <a:srgbClr val="66FF99"/>
                </a:solidFill>
              </a:rPr>
              <a:t> and IRAS by ~ 5%</a:t>
            </a:r>
            <a:endParaRPr lang="en-US" sz="2400" dirty="0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Questions?</a:t>
            </a:r>
            <a:endParaRPr lang="en-US" sz="6600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483768" y="1246312"/>
          <a:ext cx="3848100" cy="5478463"/>
        </p:xfrm>
        <a:graphic>
          <a:graphicData uri="http://schemas.openxmlformats.org/presentationml/2006/ole">
            <p:oleObj spid="_x0000_s3074" name="Clip" r:id="rId3" imgW="3848040" imgH="5478120" progId="">
              <p:embed/>
            </p:oleObj>
          </a:graphicData>
        </a:graphic>
      </p:graphicFrame>
      <p:pic>
        <p:nvPicPr>
          <p:cNvPr id="5" name="Picture 3" descr="C:\Users\DaveH Admin\AppData\Local\Microsoft\Windows\Temporary Internet Files\Content.IE5\HEP3D7CW\MM90023644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638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66FF33"/>
                </a:solidFill>
              </a:rPr>
              <a:t>Asteroid Shape Models</a:t>
            </a:r>
            <a:endParaRPr lang="en-US" dirty="0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A group of astronomers (largely ‘unpaid’ astronomers) measure the light curves of asteroids in different parts of their orbit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These light curves can be ‘inverted’ to derive the shape of the asteroid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dirty="0" smtClean="0">
                <a:solidFill>
                  <a:srgbClr val="FFFF00"/>
                </a:solidFill>
              </a:rPr>
              <a:t>(30) </a:t>
            </a:r>
            <a:r>
              <a:rPr lang="en-AU" sz="3200" dirty="0" err="1" smtClean="0">
                <a:solidFill>
                  <a:srgbClr val="FFFF00"/>
                </a:solidFill>
              </a:rPr>
              <a:t>Urania</a:t>
            </a:r>
            <a:r>
              <a:rPr lang="en-AU" sz="3200" dirty="0" smtClean="0">
                <a:solidFill>
                  <a:srgbClr val="FFFF00"/>
                </a:solidFill>
              </a:rPr>
              <a:t> Light curve measurements</a:t>
            </a:r>
            <a:br>
              <a:rPr lang="en-AU" sz="3200" dirty="0" smtClean="0">
                <a:solidFill>
                  <a:srgbClr val="FFFF00"/>
                </a:solidFill>
              </a:rPr>
            </a:br>
            <a:r>
              <a:rPr lang="en-AU" sz="3200" dirty="0" smtClean="0">
                <a:solidFill>
                  <a:srgbClr val="FFFF00"/>
                </a:solidFill>
              </a:rPr>
              <a:t>(</a:t>
            </a:r>
            <a:r>
              <a:rPr lang="en-AU" sz="3200" dirty="0" smtClean="0">
                <a:solidFill>
                  <a:srgbClr val="00B0F0"/>
                </a:solidFill>
              </a:rPr>
              <a:t>Blue dots</a:t>
            </a:r>
            <a:r>
              <a:rPr lang="en-AU" sz="3200" dirty="0" smtClean="0">
                <a:solidFill>
                  <a:srgbClr val="FFFF00"/>
                </a:solidFill>
              </a:rPr>
              <a:t>) and light curve from a model (</a:t>
            </a:r>
            <a:r>
              <a:rPr lang="en-AU" sz="3200" dirty="0" smtClean="0">
                <a:solidFill>
                  <a:srgbClr val="FF0000"/>
                </a:solidFill>
              </a:rPr>
              <a:t>Red line</a:t>
            </a:r>
            <a:r>
              <a:rPr lang="en-AU" sz="3200" dirty="0" smtClean="0">
                <a:solidFill>
                  <a:srgbClr val="FFFF00"/>
                </a:solidFill>
              </a:rPr>
              <a:t>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184576" cy="508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00"/>
                </a:solidFill>
              </a:rPr>
              <a:t>Shape model ‘issues’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A shape model has no size – just shape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The inversion process usually results in two different orientations of the axis of rotation – with differing shapes. Inversion process cannot determine which one is correct</a:t>
            </a:r>
          </a:p>
          <a:p>
            <a:r>
              <a:rPr lang="en-AU" dirty="0" smtClean="0">
                <a:solidFill>
                  <a:srgbClr val="FFC000"/>
                </a:solidFill>
              </a:rPr>
              <a:t>The inversion process is complex. Early models were limited to convex surfaces. Over the last few years models with concave surfaces have </a:t>
            </a:r>
            <a:r>
              <a:rPr lang="en-AU" smtClean="0">
                <a:solidFill>
                  <a:srgbClr val="FFC000"/>
                </a:solidFill>
              </a:rPr>
              <a:t>been developed</a:t>
            </a:r>
            <a:endParaRPr lang="en-AU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Inversion assumes uniform surface reflectivity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The two shape models for (30) </a:t>
            </a:r>
            <a:r>
              <a:rPr lang="en-AU" dirty="0" err="1" smtClean="0">
                <a:solidFill>
                  <a:srgbClr val="FFFF00"/>
                </a:solidFill>
              </a:rPr>
              <a:t>Urania</a:t>
            </a:r>
            <a:r>
              <a:rPr lang="en-AU" dirty="0" smtClean="0">
                <a:solidFill>
                  <a:srgbClr val="FFFF00"/>
                </a:solidFill>
              </a:rPr>
              <a:t>, with different rotational axes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124250" cy="32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528392" cy="356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Two shape models for (130) Electra one convex, and one concave, model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07129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0951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1728589" cy="95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531" y="1628800"/>
            <a:ext cx="268194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373616" cy="52565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Question</a:t>
            </a:r>
            <a:r>
              <a:rPr lang="en-US" dirty="0" smtClean="0">
                <a:solidFill>
                  <a:srgbClr val="FFC000"/>
                </a:solidFill>
              </a:rPr>
              <a:t>: what is the ‘diameter’ of an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irregular </a:t>
            </a:r>
            <a:r>
              <a:rPr lang="en-US" dirty="0" smtClean="0">
                <a:solidFill>
                  <a:srgbClr val="FFC000"/>
                </a:solidFill>
              </a:rPr>
              <a:t>object like (216) </a:t>
            </a:r>
            <a:r>
              <a:rPr lang="en-US" dirty="0" err="1" smtClean="0">
                <a:solidFill>
                  <a:srgbClr val="FFC000"/>
                </a:solidFill>
              </a:rPr>
              <a:t>Kleopatra</a:t>
            </a:r>
            <a:r>
              <a:rPr lang="en-US" dirty="0" smtClean="0">
                <a:solidFill>
                  <a:srgbClr val="FFC000"/>
                </a:solidFill>
              </a:rPr>
              <a:t>,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or a household brick?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For major planets, the ‘diameter’ (unqualified) is usually interpreted as the equatorial diameter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Asteroid diameters measured by IR satellites depend on reflection – which depends on surface area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Determining asteroid diameters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Two important diameters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Volume-equivalent diameter</a:t>
            </a:r>
            <a:r>
              <a:rPr lang="en-US" dirty="0" smtClean="0">
                <a:solidFill>
                  <a:srgbClr val="FFC000"/>
                </a:solidFill>
              </a:rPr>
              <a:t> – diameter of a sphere having the same volume. Associate this with the asteroid’s mass, and you get the asteroid’s density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Surface-equivalent diameter</a:t>
            </a:r>
            <a:r>
              <a:rPr lang="en-US" dirty="0" smtClean="0">
                <a:solidFill>
                  <a:srgbClr val="FFC000"/>
                </a:solidFill>
              </a:rPr>
              <a:t> – diameter of a sphere having the same surface area. This relates to IR satellite measurements of diameter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[a </a:t>
            </a:r>
            <a:r>
              <a:rPr lang="en-US" dirty="0" smtClean="0">
                <a:solidFill>
                  <a:srgbClr val="00B050"/>
                </a:solidFill>
              </a:rPr>
              <a:t>tri-axial ellipsoid</a:t>
            </a:r>
            <a:r>
              <a:rPr lang="en-US" dirty="0" smtClean="0">
                <a:solidFill>
                  <a:srgbClr val="FFC000"/>
                </a:solidFill>
              </a:rPr>
              <a:t> gives 3 dimensions, from which an approximate ‘diameter’ or volume can be derived]</a:t>
            </a:r>
            <a:endParaRPr lang="en-AU" dirty="0" smtClean="0">
              <a:solidFill>
                <a:srgbClr val="FFC000"/>
              </a:solidFill>
            </a:endParaRPr>
          </a:p>
          <a:p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</TotalTime>
  <Words>1617</Words>
  <Application>Microsoft Office PowerPoint</Application>
  <PresentationFormat>On-screen Show (4:3)</PresentationFormat>
  <Paragraphs>155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Clip</vt:lpstr>
      <vt:lpstr>Asteroidal Occultations</vt:lpstr>
      <vt:lpstr>The problem</vt:lpstr>
      <vt:lpstr>Asteroid Shape Models</vt:lpstr>
      <vt:lpstr>(30) Urania Light curve measurements (Blue dots) and light curve from a model (Red line)</vt:lpstr>
      <vt:lpstr>Shape model ‘issues’</vt:lpstr>
      <vt:lpstr>The two shape models for (30) Urania, with different rotational axes</vt:lpstr>
      <vt:lpstr>Two shape models for (130) Electra one convex, and one concave, model</vt:lpstr>
      <vt:lpstr>Determining asteroid diameters</vt:lpstr>
      <vt:lpstr>Two important diameters</vt:lpstr>
      <vt:lpstr>Process to derive a diameter</vt:lpstr>
      <vt:lpstr>Fitting occultations to shape models</vt:lpstr>
      <vt:lpstr>Slide 12</vt:lpstr>
      <vt:lpstr>Slide 13</vt:lpstr>
      <vt:lpstr>Slide 14</vt:lpstr>
      <vt:lpstr>Need to identify the correct model &amp; deal with ‘odd’ observations  [this example is (51) Nemausa]</vt:lpstr>
      <vt:lpstr>Diameter of  (51) Nemausa using all events</vt:lpstr>
      <vt:lpstr>Rotation periods</vt:lpstr>
      <vt:lpstr>3 Good Antiope events 2008 Jan 2   2011 Jul 19   2015 Apr 2</vt:lpstr>
      <vt:lpstr>Analysis of Antiope rotation period</vt:lpstr>
      <vt:lpstr>High precision astrometry</vt:lpstr>
      <vt:lpstr>Limitations on CCD Astrometry</vt:lpstr>
      <vt:lpstr>Reporting astrometry from occultations</vt:lpstr>
      <vt:lpstr>Occultations to support space missions</vt:lpstr>
      <vt:lpstr>(3200) Phaethon outcomes</vt:lpstr>
      <vt:lpstr>Phaethon - preliminary results</vt:lpstr>
      <vt:lpstr>Questions?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Asteroidal Occultations</dc:title>
  <dc:creator>Dave Herald</dc:creator>
  <cp:lastModifiedBy>Dave Herald</cp:lastModifiedBy>
  <cp:revision>229</cp:revision>
  <dcterms:created xsi:type="dcterms:W3CDTF">2019-04-04T07:18:21Z</dcterms:created>
  <dcterms:modified xsi:type="dcterms:W3CDTF">2019-08-22T12:53:14Z</dcterms:modified>
</cp:coreProperties>
</file>