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63" r:id="rId8"/>
    <p:sldId id="267" r:id="rId9"/>
    <p:sldId id="261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4" y="-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071B-5A51-4E58-9E31-905FAC789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38317-3494-4EDD-8CA9-56810353E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530F4-0B2E-4A95-B5DB-AF791966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1CE-C74A-45C1-99DE-14C144D37D01}" type="datetimeFigureOut">
              <a:rPr lang="en-AU" smtClean="0"/>
              <a:t>16/05/2019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3D2E6-7D17-4254-88AB-E8413759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78725-0532-4272-8E0D-4623B9DB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7498-A262-45A5-9EA1-1B8D56C315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26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7C13-2D03-4527-8EDC-5710D1B8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DA05C-E129-4DA0-A4BD-CA49D300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1C64-26F6-48CD-9671-F4A3835F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1CE-C74A-45C1-99DE-14C144D37D01}" type="datetimeFigureOut">
              <a:rPr lang="en-AU" smtClean="0"/>
              <a:t>16/05/2019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4FBA3-38AA-4A90-8C27-30F10489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4A58F-9B73-4293-9E4A-6B4624CC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7498-A262-45A5-9EA1-1B8D56C315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69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530A2-562F-4FDD-844B-FE4B2F07E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85BAB-8A30-4DB8-9235-A357AE7B1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B1F9B-EAB7-465C-B50C-0A6501D5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1CE-C74A-45C1-99DE-14C144D37D01}" type="datetimeFigureOut">
              <a:rPr lang="en-AU" smtClean="0"/>
              <a:t>16/05/2019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761C-9F6D-4E5F-BFE7-B1C98955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D0484-8B6A-49E5-BEA7-C1F2227FA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7498-A262-45A5-9EA1-1B8D56C315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09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34693-6433-41AF-B7E1-88BE122C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FFDA3-A110-4D0B-9E67-A5CF295D6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D6C4A-C1C8-4842-A3CC-BA9E513D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1CE-C74A-45C1-99DE-14C144D37D01}" type="datetimeFigureOut">
              <a:rPr lang="en-AU" smtClean="0"/>
              <a:t>16/05/2019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25108-000A-4A9F-9E41-34865F2A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71BA7-D6FF-4A9C-ADE2-E63BBE3A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7498-A262-45A5-9EA1-1B8D56C315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F36F-8D7D-47F2-A06B-611E93011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484F5-26BE-4691-A9BB-59339DEF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46D3E-6229-40B6-9395-C410F218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1CE-C74A-45C1-99DE-14C144D37D01}" type="datetimeFigureOut">
              <a:rPr lang="en-AU" smtClean="0"/>
              <a:t>16/05/2019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4F3A6-C14A-48D5-A09D-E60C24D7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EDC78-7A6E-40ED-A9F7-7F144535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7498-A262-45A5-9EA1-1B8D56C315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25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5DA9-2145-41F7-AE04-4AA0E0BE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EA2C6-F4C1-4333-8D63-1B1CBA5E6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A33E0-95E0-45A7-A9EE-0A703218E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FA928-A20C-426D-97C7-1B5990340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1CE-C74A-45C1-99DE-14C144D37D01}" type="datetimeFigureOut">
              <a:rPr lang="en-AU" smtClean="0"/>
              <a:t>16/05/2019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814E8-8744-440E-89DD-259822BC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F0760-FC1A-483B-91E2-BC15B586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7498-A262-45A5-9EA1-1B8D56C315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00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5E05-10F8-4852-8047-6D26057A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9D93E-DF5E-4A53-8540-FB40F266F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5374D-743A-49AF-8050-BD5D64F8D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37154-6947-4C68-8453-3E8F35E2C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98672-041B-46BF-B69E-B0242BB20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AA76D-A232-468D-ACE7-3B46A16C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1CE-C74A-45C1-99DE-14C144D37D01}" type="datetimeFigureOut">
              <a:rPr lang="en-AU" smtClean="0"/>
              <a:t>16/05/2019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6706B-59FB-4367-8CB7-5B9E2356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4A9ED-6D76-4F98-AA4C-2DA737D0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7498-A262-45A5-9EA1-1B8D56C315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357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9708-47DE-4F01-B602-40EED18C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8C63A-8887-4ED6-95AD-69AD7240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1CE-C74A-45C1-99DE-14C144D37D01}" type="datetimeFigureOut">
              <a:rPr lang="en-AU" smtClean="0"/>
              <a:t>16/05/2019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8D226-C909-499F-9DF0-6E417322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CAB12-11F0-42D1-8DEA-199EA787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7498-A262-45A5-9EA1-1B8D56C315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74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F49F26-E203-4FF4-9D67-2D3DFEBC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1CE-C74A-45C1-99DE-14C144D37D01}" type="datetimeFigureOut">
              <a:rPr lang="en-AU" smtClean="0"/>
              <a:t>16/05/2019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BB012-8BFB-4572-819D-7BB135CA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BA070-6AE8-4723-B9F4-ED3789E6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7498-A262-45A5-9EA1-1B8D56C315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06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FB92-065B-4B1C-A2A7-7B7C8D3F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75AF4-986F-4D6B-872B-1174999E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FC49B-8451-49E1-9C1A-508F58E22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7BCCA-2C55-414D-BB3B-30F9F5B6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1CE-C74A-45C1-99DE-14C144D37D01}" type="datetimeFigureOut">
              <a:rPr lang="en-AU" smtClean="0"/>
              <a:t>16/05/2019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17F2D-DC52-4013-9198-F74A07D5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15E64-BBBD-46A7-881F-FC3C5A63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7498-A262-45A5-9EA1-1B8D56C315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601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598F-F2BC-457D-85BE-2AD5C07C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74C2D-2F51-4F89-B7C7-4E6865AD4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17F1E-BE14-43E3-84CE-52BF71934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49B24-3631-4535-A04D-B54D2F0B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1CE-C74A-45C1-99DE-14C144D37D01}" type="datetimeFigureOut">
              <a:rPr lang="en-AU" smtClean="0"/>
              <a:t>16/05/2019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C2F9A-677F-4A28-AB8B-D19F6736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13674-1429-48BA-AE71-B96754FD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7498-A262-45A5-9EA1-1B8D56C315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19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124E0-4C83-45EA-83EE-37C155B0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E0AD-483F-4FE1-88EE-10E7D6E80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6D861-3339-43F6-8D66-39CE3890F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81CE-C74A-45C1-99DE-14C144D37D01}" type="datetimeFigureOut">
              <a:rPr lang="en-AU" smtClean="0"/>
              <a:t>16/05/2019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CE36F-3CAF-4147-9C81-50702FAB6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FE32B-B129-4923-83B6-234F0A39E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57498-A262-45A5-9EA1-1B8D56C315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24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1DE3-E927-4ABF-98A1-0D538AE4B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Adventures with Focal Reducers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D69F8-6384-44F5-9CA5-5ED44308E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They are not always a plug and play proposition</a:t>
            </a:r>
          </a:p>
          <a:p>
            <a:r>
              <a:rPr lang="en-AU" dirty="0"/>
              <a:t>Steve Kerr</a:t>
            </a:r>
          </a:p>
        </p:txBody>
      </p:sp>
    </p:spTree>
    <p:extLst>
      <p:ext uri="{BB962C8B-B14F-4D97-AF65-F5344CB8AC3E}">
        <p14:creationId xmlns:p14="http://schemas.microsoft.com/office/powerpoint/2010/main" val="334192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1797-28D0-4324-89A0-B98156D9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to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97FD-7EC7-41A1-9362-552BE4FD1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70402" cy="4351338"/>
          </a:xfrm>
        </p:spPr>
        <p:txBody>
          <a:bodyPr/>
          <a:lstStyle/>
          <a:p>
            <a:r>
              <a:rPr lang="en-AU" dirty="0"/>
              <a:t>Performance of different focal reducers with different focal reducer to camera spacing</a:t>
            </a:r>
          </a:p>
          <a:p>
            <a:r>
              <a:rPr lang="en-AU" dirty="0"/>
              <a:t>Standardised camera settings on a known variable star field.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0DC8B-1E89-4740-8F0C-E8CC7AAB6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451" y="90504"/>
            <a:ext cx="5121897" cy="6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1AF3-9AB6-4105-80EE-23A95716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T Pyx – 30cm Meade LX200 ACF OTA – </a:t>
            </a:r>
            <a:r>
              <a:rPr lang="en-AU" sz="2400" dirty="0" err="1"/>
              <a:t>Watec</a:t>
            </a:r>
            <a:r>
              <a:rPr lang="en-AU" sz="2400" dirty="0"/>
              <a:t> 910BD</a:t>
            </a:r>
            <a:br>
              <a:rPr lang="en-AU" sz="2400" dirty="0"/>
            </a:br>
            <a:r>
              <a:rPr lang="en-AU" sz="2400" dirty="0"/>
              <a:t>16x (8 Frame) Integration - Gain = 32 dB – Gamma = 0.45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5D2370-3B23-4E26-8234-B51991AF0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92" y="1608808"/>
            <a:ext cx="3724373" cy="2979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69403-E68B-443D-9354-197A34B7EBD1}"/>
              </a:ext>
            </a:extLst>
          </p:cNvPr>
          <p:cNvSpPr txBox="1"/>
          <p:nvPr/>
        </p:nvSpPr>
        <p:spPr>
          <a:xfrm>
            <a:off x="555395" y="5137608"/>
            <a:ext cx="315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Meade f/6.3 with spacer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070C1-491B-4D66-9EBF-E4CDD4C3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110" y="1608808"/>
            <a:ext cx="3724375" cy="29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D839FA-45E3-4C17-84BD-2C683CA52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948" y="1608807"/>
            <a:ext cx="3724374" cy="29794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E95ED2-2D35-443D-9F96-F5C1BE1F2961}"/>
              </a:ext>
            </a:extLst>
          </p:cNvPr>
          <p:cNvSpPr txBox="1"/>
          <p:nvPr/>
        </p:nvSpPr>
        <p:spPr>
          <a:xfrm>
            <a:off x="4600124" y="5137608"/>
            <a:ext cx="27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Meade f/3.3 with spacer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D143A-43A2-417A-A78C-71F0D99E3F6B}"/>
              </a:ext>
            </a:extLst>
          </p:cNvPr>
          <p:cNvSpPr txBox="1"/>
          <p:nvPr/>
        </p:nvSpPr>
        <p:spPr>
          <a:xfrm>
            <a:off x="8421120" y="5137608"/>
            <a:ext cx="289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Knight Owl with short spacer</a:t>
            </a:r>
          </a:p>
        </p:txBody>
      </p:sp>
    </p:spTree>
    <p:extLst>
      <p:ext uri="{BB962C8B-B14F-4D97-AF65-F5344CB8AC3E}">
        <p14:creationId xmlns:p14="http://schemas.microsoft.com/office/powerpoint/2010/main" val="166238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1AF3-9AB6-4105-80EE-23A95716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T Pyx – 30cm Meade LX200 ACF OTA – </a:t>
            </a:r>
            <a:r>
              <a:rPr lang="en-AU" sz="2400" dirty="0" err="1"/>
              <a:t>Watec</a:t>
            </a:r>
            <a:r>
              <a:rPr lang="en-AU" sz="2400" dirty="0"/>
              <a:t> 910BD</a:t>
            </a:r>
            <a:br>
              <a:rPr lang="en-AU" sz="2400" dirty="0"/>
            </a:br>
            <a:r>
              <a:rPr lang="en-AU" sz="2400" dirty="0"/>
              <a:t>16x (8 Frame) Integration - Gain = 32 dB – Gamma = 0.45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5D2370-3B23-4E26-8234-B51991AF0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55" y="1604433"/>
            <a:ext cx="4878134" cy="3902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69403-E68B-443D-9354-197A34B7EBD1}"/>
              </a:ext>
            </a:extLst>
          </p:cNvPr>
          <p:cNvSpPr txBox="1"/>
          <p:nvPr/>
        </p:nvSpPr>
        <p:spPr>
          <a:xfrm>
            <a:off x="1330239" y="5656082"/>
            <a:ext cx="315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Meade f/6.3 with spacer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95ED2-2D35-443D-9F96-F5C1BE1F2961}"/>
              </a:ext>
            </a:extLst>
          </p:cNvPr>
          <p:cNvSpPr txBox="1"/>
          <p:nvPr/>
        </p:nvSpPr>
        <p:spPr>
          <a:xfrm>
            <a:off x="6871982" y="5656082"/>
            <a:ext cx="325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Meade f/6.3 with smaller spacer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67B00-18E6-44D9-B9E3-4DFA39E30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177" y="1604434"/>
            <a:ext cx="4878134" cy="39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1AF3-9AB6-4105-80EE-23A95716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T Pyx – 30cm Meade LX200 ACF OTA – </a:t>
            </a:r>
            <a:r>
              <a:rPr lang="en-AU" sz="2400" dirty="0" err="1"/>
              <a:t>Watec</a:t>
            </a:r>
            <a:r>
              <a:rPr lang="en-AU" sz="2400" dirty="0"/>
              <a:t> 910BD</a:t>
            </a:r>
            <a:br>
              <a:rPr lang="en-AU" sz="2400" dirty="0"/>
            </a:br>
            <a:r>
              <a:rPr lang="en-AU" sz="2400" dirty="0"/>
              <a:t>16x (8 Frame) Integration - Gain = 32 dB – Gamma = 0.45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070C1-491B-4D66-9EBF-E4CDD4C37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26" y="1608806"/>
            <a:ext cx="4693806" cy="3755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E95ED2-2D35-443D-9F96-F5C1BE1F2961}"/>
              </a:ext>
            </a:extLst>
          </p:cNvPr>
          <p:cNvSpPr txBox="1"/>
          <p:nvPr/>
        </p:nvSpPr>
        <p:spPr>
          <a:xfrm>
            <a:off x="2036034" y="5784178"/>
            <a:ext cx="27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Meade f/3.3 with spacer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716300-60BA-4C57-9A45-961C94E98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41" y="1576948"/>
            <a:ext cx="4733630" cy="37869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D9D9D-23EE-4284-8D99-EBF1FAC91849}"/>
              </a:ext>
            </a:extLst>
          </p:cNvPr>
          <p:cNvSpPr txBox="1"/>
          <p:nvPr/>
        </p:nvSpPr>
        <p:spPr>
          <a:xfrm>
            <a:off x="6706483" y="5784178"/>
            <a:ext cx="349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Meade f/3.3 with smaller spacer</a:t>
            </a:r>
          </a:p>
        </p:txBody>
      </p:sp>
    </p:spTree>
    <p:extLst>
      <p:ext uri="{BB962C8B-B14F-4D97-AF65-F5344CB8AC3E}">
        <p14:creationId xmlns:p14="http://schemas.microsoft.com/office/powerpoint/2010/main" val="1616746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1AF3-9AB6-4105-80EE-23A95716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T Pyx – 30cm Meade LX200 ACF OTA – </a:t>
            </a:r>
            <a:r>
              <a:rPr lang="en-AU" sz="2400" dirty="0" err="1"/>
              <a:t>Watec</a:t>
            </a:r>
            <a:r>
              <a:rPr lang="en-AU" sz="2400" dirty="0"/>
              <a:t> 910BD</a:t>
            </a:r>
            <a:br>
              <a:rPr lang="en-AU" sz="2400" dirty="0"/>
            </a:br>
            <a:r>
              <a:rPr lang="en-AU" sz="2400" dirty="0"/>
              <a:t>16x (8 Frame) Integration - Gain = 32 dB – Gamma = 0.45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839FA-45E3-4C17-84BD-2C683CA52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88" y="1690688"/>
            <a:ext cx="4835657" cy="3868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4D143A-43A2-417A-A78C-71F0D99E3F6B}"/>
              </a:ext>
            </a:extLst>
          </p:cNvPr>
          <p:cNvSpPr txBox="1"/>
          <p:nvPr/>
        </p:nvSpPr>
        <p:spPr>
          <a:xfrm>
            <a:off x="1971301" y="5920032"/>
            <a:ext cx="289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Knight Owl with short spacer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2A7BA4-685D-4CE0-A299-A6B6DB351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14" y="1690688"/>
            <a:ext cx="4835656" cy="386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9057CE-5133-41E1-99C7-D4215CAFA934}"/>
              </a:ext>
            </a:extLst>
          </p:cNvPr>
          <p:cNvSpPr txBox="1"/>
          <p:nvPr/>
        </p:nvSpPr>
        <p:spPr>
          <a:xfrm>
            <a:off x="7326672" y="5920032"/>
            <a:ext cx="315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Knight Owl with longer spacer</a:t>
            </a:r>
          </a:p>
        </p:txBody>
      </p:sp>
    </p:spTree>
    <p:extLst>
      <p:ext uri="{BB962C8B-B14F-4D97-AF65-F5344CB8AC3E}">
        <p14:creationId xmlns:p14="http://schemas.microsoft.com/office/powerpoint/2010/main" val="343193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CD19-4518-4F66-8B25-0B96DF7E5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A22F8-D6AC-4A81-869B-55D18AEB5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Optical spacing of camera from focal reducer may be more important than which focal reducer you use.</a:t>
            </a:r>
          </a:p>
          <a:p>
            <a:r>
              <a:rPr lang="en-AU" dirty="0"/>
              <a:t>Using extreme values of focal reducer to camera spacing is forcing the focus (primary mirror location) of the SCT into extreme positions to reach a focus.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84F1C-CC6D-45D8-902F-B227ECBB8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12" y="3635375"/>
            <a:ext cx="4752975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BD9BE6-4BF8-4DF2-89C2-02FDB3FA0407}"/>
              </a:ext>
            </a:extLst>
          </p:cNvPr>
          <p:cNvSpPr txBox="1"/>
          <p:nvPr/>
        </p:nvSpPr>
        <p:spPr>
          <a:xfrm>
            <a:off x="8757501" y="4251489"/>
            <a:ext cx="2771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Is this resulting in shadowing by the light baffle?</a:t>
            </a:r>
          </a:p>
          <a:p>
            <a:endParaRPr lang="en-AU" dirty="0"/>
          </a:p>
          <a:p>
            <a:r>
              <a:rPr lang="en-AU" dirty="0"/>
              <a:t>Image from Celestron.com</a:t>
            </a:r>
          </a:p>
        </p:txBody>
      </p:sp>
    </p:spTree>
    <p:extLst>
      <p:ext uri="{BB962C8B-B14F-4D97-AF65-F5344CB8AC3E}">
        <p14:creationId xmlns:p14="http://schemas.microsoft.com/office/powerpoint/2010/main" val="406059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8736-B655-4781-8D78-F7A1A49E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Things I should have checked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2BD9F-9EC4-4A37-A403-C31E6A321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does this compare to f/10 … i.e. no focal reducer?</a:t>
            </a:r>
          </a:p>
          <a:p>
            <a:r>
              <a:rPr lang="en-AU" dirty="0"/>
              <a:t>Can extreme primary mirror locations be compensated by changing the mounting position of the focal reducer/camera combination? (might resolve if extreme primary mirror locations is really an issue or not)</a:t>
            </a:r>
          </a:p>
          <a:p>
            <a:r>
              <a:rPr lang="en-AU" dirty="0"/>
              <a:t>Does different optical settings lead to different ideal camera settings …so comparing images with the same camera settings is not reflecting the actual observing potential.</a:t>
            </a:r>
          </a:p>
        </p:txBody>
      </p:sp>
    </p:spTree>
    <p:extLst>
      <p:ext uri="{BB962C8B-B14F-4D97-AF65-F5344CB8AC3E}">
        <p14:creationId xmlns:p14="http://schemas.microsoft.com/office/powerpoint/2010/main" val="89967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9D5F49-91C1-444D-A545-C19302244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47137-CBB0-4A12-8A56-7827FD2811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I may not have any answers …</a:t>
            </a:r>
          </a:p>
        </p:txBody>
      </p:sp>
    </p:spTree>
    <p:extLst>
      <p:ext uri="{BB962C8B-B14F-4D97-AF65-F5344CB8AC3E}">
        <p14:creationId xmlns:p14="http://schemas.microsoft.com/office/powerpoint/2010/main" val="384606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D9AF-D144-4162-B8A9-D479C0B2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did I want to give this talk?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F062-E6C1-43A2-84EC-6A7304946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In March 2017, I did some tests on comparative sensitivity of a </a:t>
            </a:r>
            <a:r>
              <a:rPr lang="en-AU" dirty="0" err="1"/>
              <a:t>Watec</a:t>
            </a:r>
            <a:r>
              <a:rPr lang="en-AU" dirty="0"/>
              <a:t> 910BD and a </a:t>
            </a:r>
            <a:r>
              <a:rPr lang="en-AU" dirty="0" err="1"/>
              <a:t>Mallincam</a:t>
            </a:r>
            <a:r>
              <a:rPr lang="en-AU" dirty="0"/>
              <a:t> Recon 828 camera for David Dunham on a star (magnitude 15.9) for the upcoming occultation by 2014 MU69.</a:t>
            </a:r>
          </a:p>
          <a:p>
            <a:r>
              <a:rPr lang="en-AU" dirty="0"/>
              <a:t>The </a:t>
            </a:r>
            <a:r>
              <a:rPr lang="en-AU" dirty="0" err="1"/>
              <a:t>Mallincam</a:t>
            </a:r>
            <a:r>
              <a:rPr lang="en-AU" dirty="0"/>
              <a:t> came with a 0.5X focal reducer.</a:t>
            </a:r>
          </a:p>
          <a:p>
            <a:r>
              <a:rPr lang="en-AU" dirty="0"/>
              <a:t>I did some tests with my Meade 0.33X and the </a:t>
            </a:r>
            <a:r>
              <a:rPr lang="en-AU" dirty="0" err="1"/>
              <a:t>Mallincam</a:t>
            </a:r>
            <a:r>
              <a:rPr lang="en-AU" dirty="0"/>
              <a:t> 0.5X and found that I could see fainter with the 0.5X.</a:t>
            </a:r>
          </a:p>
          <a:p>
            <a:r>
              <a:rPr lang="en-AU" dirty="0"/>
              <a:t>Always wanted to go back to try to understand what was happening here or if it was something to do with that morning – setting moon and coming twilight …</a:t>
            </a:r>
          </a:p>
          <a:p>
            <a:r>
              <a:rPr lang="en-AU" dirty="0"/>
              <a:t>The Dunham’s sent me an Knight Owl 0.5X Focal Reducer.</a:t>
            </a:r>
          </a:p>
          <a:p>
            <a:r>
              <a:rPr lang="en-AU" dirty="0"/>
              <a:t>Committed to give a talk before I had done anymore testing …</a:t>
            </a:r>
          </a:p>
        </p:txBody>
      </p:sp>
    </p:spTree>
    <p:extLst>
      <p:ext uri="{BB962C8B-B14F-4D97-AF65-F5344CB8AC3E}">
        <p14:creationId xmlns:p14="http://schemas.microsoft.com/office/powerpoint/2010/main" val="315553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E238-BD13-45F7-A54D-DB452B6B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Both images are </a:t>
            </a:r>
            <a:r>
              <a:rPr lang="en-AU" sz="3600" dirty="0" err="1"/>
              <a:t>Watec</a:t>
            </a:r>
            <a:r>
              <a:rPr lang="en-AU" sz="3600" dirty="0"/>
              <a:t> 910BD at 8x Integration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73F832-A3D7-4C69-B8B0-6972D0925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680" y="1557024"/>
            <a:ext cx="4682701" cy="3743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CBF342-7E4E-4035-A5D7-FC27607D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746" y="1557024"/>
            <a:ext cx="4682701" cy="3746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F41B9-5836-4014-B4B0-F76EAD28F989}"/>
              </a:ext>
            </a:extLst>
          </p:cNvPr>
          <p:cNvSpPr txBox="1"/>
          <p:nvPr/>
        </p:nvSpPr>
        <p:spPr>
          <a:xfrm>
            <a:off x="1319753" y="5684363"/>
            <a:ext cx="326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Meade f/3.3 Focal Reducer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ED0AC-0ECB-4D87-81D9-063ADF150200}"/>
              </a:ext>
            </a:extLst>
          </p:cNvPr>
          <p:cNvSpPr txBox="1"/>
          <p:nvPr/>
        </p:nvSpPr>
        <p:spPr>
          <a:xfrm>
            <a:off x="6504495" y="5684363"/>
            <a:ext cx="333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Mallincam</a:t>
            </a:r>
            <a:r>
              <a:rPr lang="en-AU" dirty="0"/>
              <a:t> 0.5X Focal Reducer</a:t>
            </a:r>
          </a:p>
        </p:txBody>
      </p:sp>
    </p:spTree>
    <p:extLst>
      <p:ext uri="{BB962C8B-B14F-4D97-AF65-F5344CB8AC3E}">
        <p14:creationId xmlns:p14="http://schemas.microsoft.com/office/powerpoint/2010/main" val="21506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A588-76C9-4A9B-B14E-DEAA434F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Focal Reducer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E021E-D884-4FDD-802A-BA780A450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An optical element inserted in the light path to reduce the apparent focal length at the imaging plane.</a:t>
            </a:r>
          </a:p>
          <a:p>
            <a:r>
              <a:rPr lang="en-AU" dirty="0"/>
              <a:t>Usually consist of a number of lenses in close proximity to the camera</a:t>
            </a:r>
          </a:p>
          <a:p>
            <a:r>
              <a:rPr lang="en-AU" dirty="0"/>
              <a:t>Should be described as having a given (fractional) multiplier of the focal length but can be labelled as producing a certain focal ration (e.g. Focal Reducers labelled as f/6.3 when used as designed on intended scopes – usually f/10 SCT’s)</a:t>
            </a:r>
          </a:p>
          <a:p>
            <a:r>
              <a:rPr lang="en-AU" dirty="0"/>
              <a:t>Result in a given camera chip covering a larger part of the sky</a:t>
            </a:r>
          </a:p>
          <a:p>
            <a:r>
              <a:rPr lang="en-AU" dirty="0"/>
              <a:t>Will be designed for use in a given optical spacing … and moving away from that spacing can have consequences.</a:t>
            </a:r>
          </a:p>
          <a:p>
            <a:r>
              <a:rPr lang="en-AU" dirty="0"/>
              <a:t>‘Field Flatteners’ are also focal reducers … although not usually strong ones.</a:t>
            </a:r>
          </a:p>
          <a:p>
            <a:r>
              <a:rPr lang="en-AU" dirty="0"/>
              <a:t>When used with camera lenses, focal reducers are called ‘</a:t>
            </a:r>
            <a:r>
              <a:rPr lang="en-AU" dirty="0" err="1"/>
              <a:t>Telecompressors</a:t>
            </a:r>
            <a:r>
              <a:rPr lang="en-AU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26719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F699-8914-4831-B425-5A17356A5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pictures stolen from the Internet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60CB6F-6459-4909-82EC-2CE0C0069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764" y="2147306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3BF55C-45F3-40F2-AB8E-5D91AB7D7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039" y="3724324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66C448-5FE7-407B-A095-542E7621D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849" y="2095073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52B382-04C5-4BDB-9192-5804BCDAB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124" y="35829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4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03E1-AF3D-4898-AEEE-B3FBF7D6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I use them? (OK, not always)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AA34-A548-4F73-9575-1595A527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Pros</a:t>
            </a:r>
          </a:p>
          <a:p>
            <a:pPr lvl="1"/>
            <a:r>
              <a:rPr lang="en-AU" dirty="0"/>
              <a:t>Dominant reason is to make aiming the telescope easier.</a:t>
            </a:r>
          </a:p>
          <a:p>
            <a:pPr lvl="1"/>
            <a:r>
              <a:rPr lang="en-AU" dirty="0"/>
              <a:t>Gets more comparison stars in the field that helps </a:t>
            </a:r>
            <a:r>
              <a:rPr lang="en-AU" dirty="0" err="1"/>
              <a:t>Tangra</a:t>
            </a:r>
            <a:r>
              <a:rPr lang="en-AU" dirty="0"/>
              <a:t>.</a:t>
            </a:r>
          </a:p>
          <a:p>
            <a:pPr lvl="1"/>
            <a:r>
              <a:rPr lang="en-AU" dirty="0"/>
              <a:t>Can improve signal to noise by deliberately </a:t>
            </a:r>
            <a:r>
              <a:rPr lang="en-AU" dirty="0" err="1"/>
              <a:t>undersampling</a:t>
            </a:r>
            <a:r>
              <a:rPr lang="en-AU" dirty="0"/>
              <a:t> (not a strong argument in my opinion)</a:t>
            </a:r>
          </a:p>
          <a:p>
            <a:r>
              <a:rPr lang="en-AU" dirty="0"/>
              <a:t>Cons</a:t>
            </a:r>
          </a:p>
          <a:p>
            <a:pPr lvl="1"/>
            <a:r>
              <a:rPr lang="en-AU" dirty="0"/>
              <a:t>May reduce star visibility when background is bright.</a:t>
            </a:r>
          </a:p>
          <a:p>
            <a:pPr lvl="1"/>
            <a:r>
              <a:rPr lang="en-AU" dirty="0"/>
              <a:t>Unhelpful in crowded fields.</a:t>
            </a:r>
          </a:p>
          <a:p>
            <a:pPr lvl="1"/>
            <a:r>
              <a:rPr lang="en-AU" dirty="0"/>
              <a:t>Increased light losses from more glass.</a:t>
            </a:r>
          </a:p>
        </p:txBody>
      </p:sp>
    </p:spTree>
    <p:extLst>
      <p:ext uri="{BB962C8B-B14F-4D97-AF65-F5344CB8AC3E}">
        <p14:creationId xmlns:p14="http://schemas.microsoft.com/office/powerpoint/2010/main" val="198723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858D-018B-4A53-B954-F3A3CCD6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I use them?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608521-5B25-45F0-B9B1-E7AC054BB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587" y="1518868"/>
            <a:ext cx="7117213" cy="47429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7C841-935E-4D11-AB07-1F1BED0F088C}"/>
              </a:ext>
            </a:extLst>
          </p:cNvPr>
          <p:cNvSpPr txBox="1"/>
          <p:nvPr/>
        </p:nvSpPr>
        <p:spPr>
          <a:xfrm>
            <a:off x="838200" y="1951348"/>
            <a:ext cx="2989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My initial motivation for the setup was about getting secure attachment of the camera to the telescope – all threaded fittings or quality compression collars.</a:t>
            </a:r>
          </a:p>
          <a:p>
            <a:endParaRPr lang="en-AU" dirty="0"/>
          </a:p>
          <a:p>
            <a:r>
              <a:rPr lang="en-AU" dirty="0"/>
              <a:t>Focal Reducer to camera spacing is a critical parameter – this is my ‘standard’ spacer arrangement.</a:t>
            </a:r>
          </a:p>
        </p:txBody>
      </p:sp>
    </p:spTree>
    <p:extLst>
      <p:ext uri="{BB962C8B-B14F-4D97-AF65-F5344CB8AC3E}">
        <p14:creationId xmlns:p14="http://schemas.microsoft.com/office/powerpoint/2010/main" val="289250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D652-CF42-4F8D-8764-0F5F9CE0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options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D24AE0-C5AA-4166-8B7B-8C69BD8D2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77" y="1995307"/>
            <a:ext cx="5153832" cy="3434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173A32-B5E9-4884-966A-5CAB109C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215" y="1996076"/>
            <a:ext cx="4255781" cy="3433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165907-CA5B-496D-BAEE-E207A9849544}"/>
              </a:ext>
            </a:extLst>
          </p:cNvPr>
          <p:cNvSpPr txBox="1"/>
          <p:nvPr/>
        </p:nvSpPr>
        <p:spPr>
          <a:xfrm>
            <a:off x="1246190" y="5656083"/>
            <a:ext cx="408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Meade focal reducer with shorter spacer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A3D42-9EC9-4AF6-94D5-663747B3DF43}"/>
              </a:ext>
            </a:extLst>
          </p:cNvPr>
          <p:cNvSpPr txBox="1"/>
          <p:nvPr/>
        </p:nvSpPr>
        <p:spPr>
          <a:xfrm>
            <a:off x="6521202" y="5656083"/>
            <a:ext cx="408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Knight Owl with different spacer options</a:t>
            </a:r>
          </a:p>
        </p:txBody>
      </p:sp>
    </p:spTree>
    <p:extLst>
      <p:ext uri="{BB962C8B-B14F-4D97-AF65-F5344CB8AC3E}">
        <p14:creationId xmlns:p14="http://schemas.microsoft.com/office/powerpoint/2010/main" val="206978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2D34-7F6E-4EB4-9E0F-C2471B48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/>
              <a:t>http://www.wilmslowastro.com/software/formulae.htm#FR_b</a:t>
            </a:r>
            <a:br>
              <a:rPr lang="en-AU" sz="3600" dirty="0"/>
            </a:br>
            <a:r>
              <a:rPr lang="en-AU" sz="2200" dirty="0"/>
              <a:t>Website by Mark Crossley from Wilmslow, UK</a:t>
            </a:r>
            <a:r>
              <a:rPr lang="en-AU" sz="3600" dirty="0"/>
              <a:t>.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662534-9B34-4466-8166-D3766B8B1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540" y="1756029"/>
            <a:ext cx="5673606" cy="44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5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757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Adventures with Focal Reducers</vt:lpstr>
      <vt:lpstr>Why did I want to give this talk?</vt:lpstr>
      <vt:lpstr>Both images are Watec 910BD at 8x Integration</vt:lpstr>
      <vt:lpstr>What is a Focal Reducer</vt:lpstr>
      <vt:lpstr>Some pictures stolen from the Internet</vt:lpstr>
      <vt:lpstr>Why do I use them? (OK, not always)</vt:lpstr>
      <vt:lpstr>How do I use them?</vt:lpstr>
      <vt:lpstr>Other options</vt:lpstr>
      <vt:lpstr>http://www.wilmslowastro.com/software/formulae.htm#FR_b Website by Mark Crossley from Wilmslow, UK.</vt:lpstr>
      <vt:lpstr>What to test?</vt:lpstr>
      <vt:lpstr>T Pyx – 30cm Meade LX200 ACF OTA – Watec 910BD 16x (8 Frame) Integration - Gain = 32 dB – Gamma = 0.45</vt:lpstr>
      <vt:lpstr>T Pyx – 30cm Meade LX200 ACF OTA – Watec 910BD 16x (8 Frame) Integration - Gain = 32 dB – Gamma = 0.45</vt:lpstr>
      <vt:lpstr>T Pyx – 30cm Meade LX200 ACF OTA – Watec 910BD 16x (8 Frame) Integration - Gain = 32 dB – Gamma = 0.45</vt:lpstr>
      <vt:lpstr>T Pyx – 30cm Meade LX200 ACF OTA – Watec 910BD 16x (8 Frame) Integration - Gain = 32 dB – Gamma = 0.45</vt:lpstr>
      <vt:lpstr>Conclusions?</vt:lpstr>
      <vt:lpstr>Things I should have checked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Adventures with Focal Reducers</dc:title>
  <dc:creator>Steve Kerr</dc:creator>
  <cp:lastModifiedBy>Steve Kerr</cp:lastModifiedBy>
  <cp:revision>20</cp:revision>
  <dcterms:created xsi:type="dcterms:W3CDTF">2019-05-16T09:32:43Z</dcterms:created>
  <dcterms:modified xsi:type="dcterms:W3CDTF">2019-05-16T12:19:38Z</dcterms:modified>
</cp:coreProperties>
</file>