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70" r:id="rId3"/>
    <p:sldId id="279" r:id="rId4"/>
    <p:sldId id="280" r:id="rId5"/>
    <p:sldId id="281" r:id="rId6"/>
    <p:sldId id="284" r:id="rId7"/>
    <p:sldId id="283" r:id="rId8"/>
    <p:sldId id="282" r:id="rId9"/>
    <p:sldId id="257" r:id="rId10"/>
    <p:sldId id="259" r:id="rId11"/>
    <p:sldId id="260" r:id="rId12"/>
    <p:sldId id="258" r:id="rId13"/>
    <p:sldId id="262" r:id="rId14"/>
    <p:sldId id="264" r:id="rId15"/>
    <p:sldId id="269" r:id="rId16"/>
    <p:sldId id="265" r:id="rId17"/>
    <p:sldId id="261" r:id="rId18"/>
    <p:sldId id="266" r:id="rId19"/>
    <p:sldId id="277" r:id="rId20"/>
    <p:sldId id="267" r:id="rId21"/>
    <p:sldId id="276" r:id="rId22"/>
    <p:sldId id="275" r:id="rId23"/>
    <p:sldId id="268" r:id="rId24"/>
    <p:sldId id="271" r:id="rId25"/>
    <p:sldId id="272" r:id="rId26"/>
    <p:sldId id="274" r:id="rId27"/>
    <p:sldId id="273" r:id="rId28"/>
    <p:sldId id="285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00"/>
    <a:srgbClr val="826300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-1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B1B8C-AB94-486F-B0EA-9A1083DC9692}" type="datetimeFigureOut">
              <a:rPr lang="en-AU" smtClean="0"/>
              <a:pPr/>
              <a:t>4/04/2020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5AF03-FF20-4563-9D32-ABA9FA1EF4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83AA-CE6A-4C2A-AFBF-32E8737334F0}" type="datetime1">
              <a:rPr lang="en-AU" smtClean="0"/>
              <a:pPr/>
              <a:t>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86E0-7CE4-48F8-8CEE-14D31193FF1D}" type="datetime1">
              <a:rPr lang="en-AU" smtClean="0"/>
              <a:pPr/>
              <a:t>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F024-E6FC-4409-AC9B-381AE52FE57D}" type="datetime1">
              <a:rPr lang="en-AU" smtClean="0"/>
              <a:pPr/>
              <a:t>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8F00-4C6D-41A6-BE6F-54746F75FCA5}" type="datetime1">
              <a:rPr lang="en-AU" smtClean="0"/>
              <a:pPr/>
              <a:t>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BD4-D8DF-4FBD-8C39-577D69B5F3EC}" type="datetime1">
              <a:rPr lang="en-AU" smtClean="0"/>
              <a:pPr/>
              <a:t>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9504-513F-49EA-B3DE-A079F94AD178}" type="datetime1">
              <a:rPr lang="en-AU" smtClean="0"/>
              <a:pPr/>
              <a:t>4/04/2020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0A3A-1E6C-4193-8F61-D320D33ABE49}" type="datetime1">
              <a:rPr lang="en-AU" smtClean="0"/>
              <a:pPr/>
              <a:t>4/04/2020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A8C6-009C-4AE8-BAE4-E14FE342D251}" type="datetime1">
              <a:rPr lang="en-AU" smtClean="0"/>
              <a:pPr/>
              <a:t>4/04/2020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9F2F-5003-4C9E-B790-31263BFA7A78}" type="datetime1">
              <a:rPr lang="en-AU" smtClean="0"/>
              <a:pPr/>
              <a:t>4/04/2020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2B5D-A942-4C91-8529-AF0505FA8D63}" type="datetime1">
              <a:rPr lang="en-AU" smtClean="0"/>
              <a:pPr/>
              <a:t>4/04/2020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8981-BD46-4AD3-8E4F-F9EAE8CB82BD}" type="datetime1">
              <a:rPr lang="en-AU" smtClean="0"/>
              <a:pPr/>
              <a:t>4/04/2020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8DB2-CCB4-4D8F-90AA-FBD6DB5B25C9}" type="datetime1">
              <a:rPr lang="en-AU" smtClean="0"/>
              <a:pPr/>
              <a:t>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eroidoccultation.com/observations/LiMovieandMutualEvents.txt" TargetMode="External"/><Relationship Id="rId2" Type="http://schemas.openxmlformats.org/officeDocument/2006/relationships/hyperlink" Target="http://www.asteroidoccultation.com/observations/LimovieAverage.z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cce.fr/content/medias/recherche/campagnes-observations/phemu15/fiche-obs-phemu-v3-fr.txt" TargetMode="External"/><Relationship Id="rId2" Type="http://schemas.openxmlformats.org/officeDocument/2006/relationships/hyperlink" Target="http://www.sai.msu.ru/neb/nss/phemuobsai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cce.fr/recherche/campagnes-observations/phemus/phem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64896" cy="4394969"/>
          </a:xfrm>
        </p:spPr>
        <p:txBody>
          <a:bodyPr>
            <a:noAutofit/>
          </a:bodyPr>
          <a:lstStyle/>
          <a:p>
            <a:r>
              <a:rPr lang="en-AU" sz="8000" b="1" dirty="0" smtClean="0">
                <a:solidFill>
                  <a:srgbClr val="00B050"/>
                </a:solidFill>
              </a:rPr>
              <a:t>PHEMU 21</a:t>
            </a:r>
            <a:r>
              <a:rPr lang="en-AU" sz="8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AU" sz="8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sz="40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AU" sz="4000" b="1" dirty="0" err="1" smtClean="0">
                <a:solidFill>
                  <a:schemeClr val="accent6">
                    <a:lumMod val="50000"/>
                  </a:schemeClr>
                </a:solidFill>
              </a:rPr>
              <a:t>Phénomènes</a:t>
            </a:r>
            <a:r>
              <a:rPr lang="en-A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AU" sz="4000" b="1" dirty="0" err="1" smtClean="0">
                <a:solidFill>
                  <a:schemeClr val="accent6">
                    <a:lumMod val="50000"/>
                  </a:schemeClr>
                </a:solidFill>
              </a:rPr>
              <a:t>Mutuels</a:t>
            </a:r>
            <a:r>
              <a:rPr lang="en-AU" sz="4000" b="1" dirty="0" smtClean="0">
                <a:solidFill>
                  <a:schemeClr val="accent6">
                    <a:lumMod val="50000"/>
                  </a:schemeClr>
                </a:solidFill>
              </a:rPr>
              <a:t> 2021)</a:t>
            </a:r>
            <a:br>
              <a:rPr lang="en-A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sz="2800" b="1" dirty="0" smtClean="0">
                <a:solidFill>
                  <a:srgbClr val="006000"/>
                </a:solidFill>
              </a:rPr>
              <a:t>an international observing program organised by the </a:t>
            </a:r>
            <a:r>
              <a:rPr lang="en-AU" sz="2800" b="1" dirty="0" err="1" smtClean="0">
                <a:solidFill>
                  <a:srgbClr val="006000"/>
                </a:solidFill>
              </a:rPr>
              <a:t>Institut</a:t>
            </a:r>
            <a:r>
              <a:rPr lang="en-AU" sz="2800" b="1" dirty="0" smtClean="0">
                <a:solidFill>
                  <a:srgbClr val="006000"/>
                </a:solidFill>
              </a:rPr>
              <a:t> de </a:t>
            </a:r>
            <a:r>
              <a:rPr lang="en-AU" sz="2800" b="1" dirty="0" err="1" smtClean="0">
                <a:solidFill>
                  <a:srgbClr val="006000"/>
                </a:solidFill>
              </a:rPr>
              <a:t>Mécanique</a:t>
            </a:r>
            <a:r>
              <a:rPr lang="en-AU" sz="2800" b="1" dirty="0" smtClean="0">
                <a:solidFill>
                  <a:srgbClr val="006000"/>
                </a:solidFill>
              </a:rPr>
              <a:t> </a:t>
            </a:r>
            <a:r>
              <a:rPr lang="en-AU" sz="2800" b="1" dirty="0" err="1" smtClean="0">
                <a:solidFill>
                  <a:srgbClr val="006000"/>
                </a:solidFill>
              </a:rPr>
              <a:t>Céleste</a:t>
            </a:r>
            <a:r>
              <a:rPr lang="en-AU" sz="2800" b="1" dirty="0" smtClean="0">
                <a:solidFill>
                  <a:srgbClr val="006000"/>
                </a:solidFill>
              </a:rPr>
              <a:t> et de </a:t>
            </a:r>
            <a:r>
              <a:rPr lang="en-AU" sz="2800" b="1" dirty="0" err="1" smtClean="0">
                <a:solidFill>
                  <a:srgbClr val="006000"/>
                </a:solidFill>
              </a:rPr>
              <a:t>Calcul</a:t>
            </a:r>
            <a:r>
              <a:rPr lang="en-AU" sz="2800" b="1" dirty="0" smtClean="0">
                <a:solidFill>
                  <a:srgbClr val="006000"/>
                </a:solidFill>
              </a:rPr>
              <a:t/>
            </a:r>
            <a:br>
              <a:rPr lang="en-AU" sz="2800" b="1" dirty="0" smtClean="0">
                <a:solidFill>
                  <a:srgbClr val="006000"/>
                </a:solidFill>
              </a:rPr>
            </a:br>
            <a:r>
              <a:rPr lang="fr-FR" sz="2800" b="1" dirty="0" smtClean="0">
                <a:solidFill>
                  <a:srgbClr val="006000"/>
                </a:solidFill>
              </a:rPr>
              <a:t>des Éphémérides (IMCCE), Paris, France</a:t>
            </a:r>
            <a:r>
              <a:rPr lang="en-AU" sz="2800" b="1" dirty="0" smtClean="0">
                <a:solidFill>
                  <a:srgbClr val="006000"/>
                </a:solidFill>
              </a:rPr>
              <a:t> (Paris </a:t>
            </a:r>
            <a:r>
              <a:rPr lang="en-AU" sz="2800" b="1" dirty="0" err="1" smtClean="0">
                <a:solidFill>
                  <a:srgbClr val="006000"/>
                </a:solidFill>
              </a:rPr>
              <a:t>Obs</a:t>
            </a:r>
            <a:r>
              <a:rPr lang="en-AU" sz="2800" b="1" dirty="0" smtClean="0">
                <a:solidFill>
                  <a:srgbClr val="006000"/>
                </a:solidFill>
              </a:rPr>
              <a:t>)</a:t>
            </a:r>
            <a:r>
              <a:rPr lang="en-A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A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sz="6600" b="1" dirty="0" smtClean="0">
                <a:solidFill>
                  <a:srgbClr val="FF0000"/>
                </a:solidFill>
              </a:rPr>
              <a:t>Jupiter Mutual Events</a:t>
            </a:r>
            <a:r>
              <a:rPr lang="en-AU" sz="8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AU" sz="8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AU" sz="8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792088"/>
          </a:xfrm>
        </p:spPr>
        <p:txBody>
          <a:bodyPr>
            <a:normAutofit/>
          </a:bodyPr>
          <a:lstStyle/>
          <a:p>
            <a:pPr marL="742950" indent="-742950">
              <a:buAutoNum type="arabicPlain" startAt="2021"/>
            </a:pPr>
            <a:r>
              <a:rPr lang="en-AU" sz="4000" dirty="0" smtClean="0">
                <a:solidFill>
                  <a:srgbClr val="C00000"/>
                </a:solidFill>
              </a:rPr>
              <a:t>Feb 28 to Nov 16</a:t>
            </a:r>
            <a:r>
              <a:rPr lang="en-AU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A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573325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Dave Herald</a:t>
            </a:r>
            <a:endParaRPr lang="en-A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eclipses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Full annular eclipse of Ganymede by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Callisto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– 2020 Apr 19.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Durn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13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mins</a:t>
            </a:r>
            <a:endParaRPr lang="en-A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16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Full total eclipse of Io by Ganymede – 2020 Jun 4. 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Durn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15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mins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6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AU" sz="2000" dirty="0" smtClean="0">
                <a:solidFill>
                  <a:schemeClr val="tx2">
                    <a:lumMod val="50000"/>
                  </a:schemeClr>
                </a:solidFill>
              </a:rPr>
              <a:t>Partial total eclipse of Io by Ganymede – 2020 Jun 12  </a:t>
            </a:r>
            <a:r>
              <a:rPr lang="en-AU" sz="2000" dirty="0" err="1" smtClean="0">
                <a:solidFill>
                  <a:schemeClr val="tx2">
                    <a:lumMod val="50000"/>
                  </a:schemeClr>
                </a:solidFill>
              </a:rPr>
              <a:t>Durn</a:t>
            </a:r>
            <a:r>
              <a:rPr lang="en-AU" sz="2000" dirty="0" smtClean="0">
                <a:solidFill>
                  <a:schemeClr val="tx2">
                    <a:lumMod val="50000"/>
                  </a:schemeClr>
                </a:solidFill>
              </a:rPr>
              <a:t> 11 mins</a:t>
            </a:r>
            <a:endParaRPr lang="en-A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7629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772816"/>
            <a:ext cx="962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7629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3645024"/>
            <a:ext cx="962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301208"/>
            <a:ext cx="7629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5517232"/>
            <a:ext cx="962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Results from previous seasons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924944"/>
            <a:ext cx="8352928" cy="2592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For the 2015 season:</a:t>
            </a:r>
          </a:p>
          <a:p>
            <a:r>
              <a:rPr lang="en-AU" sz="2400" dirty="0" smtClean="0">
                <a:solidFill>
                  <a:schemeClr val="tx2">
                    <a:lumMod val="50000"/>
                  </a:schemeClr>
                </a:solidFill>
              </a:rPr>
              <a:t>442 events were ‘observable’</a:t>
            </a:r>
          </a:p>
          <a:p>
            <a:r>
              <a:rPr lang="en-AU" sz="2400" dirty="0" smtClean="0">
                <a:solidFill>
                  <a:schemeClr val="tx2">
                    <a:lumMod val="50000"/>
                  </a:schemeClr>
                </a:solidFill>
              </a:rPr>
              <a:t>236 different events were observed, at 75 sites</a:t>
            </a:r>
          </a:p>
          <a:p>
            <a:r>
              <a:rPr lang="en-AU" sz="2400" dirty="0" smtClean="0">
                <a:solidFill>
                  <a:schemeClr val="tx2">
                    <a:lumMod val="50000"/>
                  </a:schemeClr>
                </a:solidFill>
              </a:rPr>
              <a:t>609 light curves obtained and reduced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Plot of number of events against</a:t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number of observers</a:t>
            </a:r>
            <a:endParaRPr lang="en-A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5472608" cy="17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25144"/>
            <a:ext cx="2664296" cy="193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347864" y="5157192"/>
            <a:ext cx="1656184" cy="36004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2602632" cy="4968552"/>
          </a:xfrm>
        </p:spPr>
        <p:txBody>
          <a:bodyPr>
            <a:normAutofit fontScale="90000"/>
          </a:bodyPr>
          <a:lstStyle/>
          <a:p>
            <a:pPr algn="r"/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Observer locations</a:t>
            </a:r>
            <a:b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b="1" dirty="0" smtClean="0">
                <a:solidFill>
                  <a:srgbClr val="FF0000"/>
                </a:solidFill>
              </a:rPr>
              <a:t>2009</a:t>
            </a:r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b="1" dirty="0" smtClean="0">
                <a:solidFill>
                  <a:srgbClr val="FF0000"/>
                </a:solidFill>
              </a:rPr>
              <a:t>2015</a:t>
            </a:r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24744"/>
            <a:ext cx="4752528" cy="26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12</a:t>
            </a:fld>
            <a:endParaRPr lang="en-A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61048"/>
            <a:ext cx="4754880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AU" sz="3200" b="1" dirty="0" smtClean="0">
                <a:solidFill>
                  <a:schemeClr val="accent6">
                    <a:lumMod val="50000"/>
                  </a:schemeClr>
                </a:solidFill>
              </a:rPr>
              <a:t>All observers get to be a joint author of a paper</a:t>
            </a:r>
            <a:br>
              <a:rPr lang="en-A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sz="2000" b="1" dirty="0" smtClean="0">
                <a:solidFill>
                  <a:schemeClr val="accent6">
                    <a:lumMod val="50000"/>
                  </a:schemeClr>
                </a:solidFill>
              </a:rPr>
              <a:t>(Australasian observers highlighted)</a:t>
            </a: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13</a:t>
            </a:fld>
            <a:endParaRPr lang="en-AU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976664" cy="526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Observing requirements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Driven Telescope (but need not be equatorial)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Time to 0.1 secs UTC – GPS, NTP**, WWVH 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Video with time stamp</a:t>
            </a:r>
          </a:p>
          <a:p>
            <a:pPr lvl="1"/>
            <a:r>
              <a:rPr lang="en-AU" dirty="0" smtClean="0">
                <a:solidFill>
                  <a:srgbClr val="006000"/>
                </a:solidFill>
              </a:rPr>
              <a:t>Can achieve this by recording to a VCR, with VCR time stamp recording enabled. But need to check correction to VCR clock at start and end. 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Recorder – VCR, Computer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Frame grabber – to convert to a .</a:t>
            </a:r>
            <a:r>
              <a:rPr lang="en-AU" i="1" dirty="0" err="1" smtClean="0">
                <a:solidFill>
                  <a:schemeClr val="tx2">
                    <a:lumMod val="50000"/>
                  </a:schemeClr>
                </a:solidFill>
              </a:rPr>
              <a:t>avi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Measuring tools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Limovie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, or Tangra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LiMovie Average (or its successor) to improve measurements by binning and normalising</a:t>
            </a:r>
          </a:p>
          <a:p>
            <a:pPr>
              <a:buNone/>
            </a:pPr>
            <a:r>
              <a:rPr lang="en-US" sz="1800" u="sng" dirty="0" smtClean="0">
                <a:solidFill>
                  <a:srgbClr val="0070C0"/>
                </a:solidFill>
                <a:hlinkClick r:id="rId2"/>
              </a:rPr>
              <a:t>http://www.asteroidoccultation.com/observations/LimovieAverage.zip</a:t>
            </a:r>
            <a:endParaRPr lang="en-US" sz="1800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800" u="sng" dirty="0" smtClean="0">
                <a:solidFill>
                  <a:srgbClr val="0070C0"/>
                </a:solidFill>
                <a:hlinkClick r:id="rId3"/>
              </a:rPr>
              <a:t>http://www.asteroidoccultation.com/observations/LiMovieandMutualEvents.txt</a:t>
            </a:r>
            <a:endParaRPr lang="en-US" sz="1800" u="sng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u="sng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429000"/>
            <a:ext cx="2547305" cy="299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Reporting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Observations reported online to IMCCE </a:t>
            </a:r>
          </a:p>
          <a:p>
            <a:pPr lvl="1"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{effectively, Paris Observatory} using:</a:t>
            </a:r>
          </a:p>
          <a:p>
            <a:pPr lvl="1">
              <a:buNone/>
            </a:pPr>
            <a:r>
              <a:rPr lang="en-AU" dirty="0" smtClean="0">
                <a:hlinkClick r:id="rId2"/>
              </a:rPr>
              <a:t>http://www.sai.msu.ru/neb/nss/phemuobsai.htm</a:t>
            </a:r>
            <a:endParaRPr lang="en-A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Simple text report (standard form) with attached .</a:t>
            </a:r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csv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and optional plot, using the form downloaded from</a:t>
            </a:r>
            <a:br>
              <a:rPr lang="en-A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AU" dirty="0" smtClean="0">
                <a:hlinkClick r:id="rId3"/>
              </a:rPr>
              <a:t>https://www.imcce.fr/content/medias/recherche/campagnes-observations/phemu15/fiche-obs-phemu-v3-fr.txt</a:t>
            </a:r>
            <a:endParaRPr lang="en-A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Observing issues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Need to compress the video when creating the </a:t>
            </a:r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avi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file – otherwise the file will be HUGE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Concerns about linearity of the video camera. Where possible, make sure the Gamma is set to 1.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Image motion – minimise. In particular, any vignetting across the field will cause light variations if there is significant image movement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Observing issues 2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IMCCE recommend the use of a red filter – reduce sky background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For events close to Jupiter’s limb – experiment with a Methane filter (if you happen to have one – they are expensive!). But exposures will have to be much longer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Highly desirable to have several independent observations of the same event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Best to avoid saturated images of the satellites – but no concern if the saturation is not great.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Observing issues 3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Closeness to Jupiter can create problems with correcting for sky background, which will have a 2</a:t>
            </a:r>
            <a:r>
              <a:rPr lang="en-AU" baseline="30000" dirty="0" smtClean="0">
                <a:solidFill>
                  <a:schemeClr val="tx2">
                    <a:lumMod val="50000"/>
                  </a:schemeClr>
                </a:solidFill>
              </a:rPr>
              <a:t>nd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-order variation with distance from Jupiter. Aperture sizes and shapes can affect the measurement result.</a:t>
            </a:r>
          </a:p>
          <a:p>
            <a:pPr lvl="1"/>
            <a:r>
              <a:rPr lang="en-AU" dirty="0" smtClean="0">
                <a:solidFill>
                  <a:srgbClr val="006000"/>
                </a:solidFill>
              </a:rPr>
              <a:t>Tangra may be improved to model the glare from Jupiter, to improve background subtraction</a:t>
            </a:r>
            <a:endParaRPr lang="en-AU" dirty="0">
              <a:solidFill>
                <a:srgbClr val="006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A mutual event is an eclipse or occultation of one satellite by another satellite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Mutual events can only occur when the plane of the orbits is edge-on to the Earth. For Jupiter, this occurs for a 12-month period every 6 years.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Measuring/analysing the light curve leads to very precise measurements of the relative positions of the satellites. These can be used to improve our knowledge of the orbits, and long-term orbital variations</a:t>
            </a:r>
          </a:p>
          <a:p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en-AU" sz="3200" b="1" dirty="0" smtClean="0">
                <a:solidFill>
                  <a:srgbClr val="006000"/>
                </a:solidFill>
              </a:rPr>
              <a:t>     Good</a:t>
            </a:r>
            <a:r>
              <a:rPr lang="en-AU" dirty="0" smtClean="0">
                <a:solidFill>
                  <a:srgbClr val="00B050"/>
                </a:solidFill>
              </a:rPr>
              <a:t>				</a:t>
            </a:r>
            <a:r>
              <a:rPr lang="en-AU" sz="3200" b="1" dirty="0" smtClean="0">
                <a:solidFill>
                  <a:srgbClr val="C00000"/>
                </a:solidFill>
              </a:rPr>
              <a:t>Bad</a:t>
            </a:r>
            <a:endParaRPr lang="en-AU" b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2166938"/>
            <a:ext cx="78676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en-AU" dirty="0" smtClean="0">
                <a:solidFill>
                  <a:srgbClr val="00B050"/>
                </a:solidFill>
              </a:rPr>
              <a:t>	    </a:t>
            </a:r>
            <a:r>
              <a:rPr lang="en-AU" sz="3200" b="1" dirty="0" smtClean="0">
                <a:solidFill>
                  <a:srgbClr val="006000"/>
                </a:solidFill>
              </a:rPr>
              <a:t>Good	</a:t>
            </a:r>
            <a:r>
              <a:rPr lang="en-AU" dirty="0" smtClean="0">
                <a:solidFill>
                  <a:srgbClr val="00B050"/>
                </a:solidFill>
              </a:rPr>
              <a:t>			</a:t>
            </a:r>
            <a:r>
              <a:rPr lang="en-AU" sz="3200" b="1" dirty="0" smtClean="0">
                <a:solidFill>
                  <a:srgbClr val="C00000"/>
                </a:solidFill>
              </a:rPr>
              <a:t>Bad</a:t>
            </a:r>
            <a:endParaRPr lang="en-AU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2166938"/>
            <a:ext cx="79343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69160"/>
            <a:ext cx="7172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Non-symmetrical light curves, due to:</a:t>
            </a:r>
          </a:p>
          <a:p>
            <a:pPr>
              <a:buNone/>
            </a:pPr>
            <a:r>
              <a:rPr lang="en-AU" dirty="0" smtClean="0">
                <a:solidFill>
                  <a:srgbClr val="FFC000"/>
                </a:solidFill>
              </a:rPr>
              <a:t>	</a:t>
            </a:r>
            <a:r>
              <a:rPr lang="en-AU" b="1" dirty="0" smtClean="0">
                <a:solidFill>
                  <a:srgbClr val="006000"/>
                </a:solidFill>
              </a:rPr>
              <a:t>Phase defect			Surface effects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7924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rgbClr val="006000"/>
                </a:solidFill>
              </a:rPr>
              <a:t>The beginning and end of an eclipse is smoother than for an occultation</a:t>
            </a:r>
          </a:p>
          <a:p>
            <a:pPr>
              <a:buNone/>
            </a:pPr>
            <a:r>
              <a:rPr lang="en-AU" dirty="0">
                <a:solidFill>
                  <a:srgbClr val="00B050"/>
                </a:solidFill>
              </a:rPr>
              <a:t>	</a:t>
            </a:r>
            <a:r>
              <a:rPr lang="en-AU" dirty="0" smtClean="0">
                <a:solidFill>
                  <a:srgbClr val="00B050"/>
                </a:solidFill>
              </a:rPr>
              <a:t>	</a:t>
            </a:r>
            <a:r>
              <a:rPr lang="en-AU" b="1" dirty="0" smtClean="0">
                <a:solidFill>
                  <a:srgbClr val="002060"/>
                </a:solidFill>
              </a:rPr>
              <a:t>Eclipse</a:t>
            </a:r>
            <a:r>
              <a:rPr lang="en-AU" dirty="0" smtClean="0">
                <a:solidFill>
                  <a:srgbClr val="00B050"/>
                </a:solidFill>
              </a:rPr>
              <a:t>			</a:t>
            </a:r>
            <a:r>
              <a:rPr lang="en-AU" b="1" dirty="0" smtClean="0">
                <a:solidFill>
                  <a:srgbClr val="002060"/>
                </a:solidFill>
              </a:rPr>
              <a:t>Occultation</a:t>
            </a:r>
            <a:endParaRPr lang="en-AU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7800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en-AU" dirty="0" smtClean="0">
                <a:solidFill>
                  <a:srgbClr val="006000"/>
                </a:solidFill>
              </a:rPr>
              <a:t>Need to be careful with calibrating the light level</a:t>
            </a:r>
          </a:p>
          <a:p>
            <a:pPr algn="ctr">
              <a:buNone/>
            </a:pPr>
            <a:r>
              <a:rPr lang="en-AU" b="1" dirty="0" smtClean="0">
                <a:solidFill>
                  <a:srgbClr val="C00000"/>
                </a:solidFill>
              </a:rPr>
              <a:t>4 light curves of the same event...!!</a:t>
            </a:r>
            <a:endParaRPr lang="en-AU" b="1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5976664" cy="421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AU" dirty="0" smtClean="0">
                <a:solidFill>
                  <a:srgbClr val="006000"/>
                </a:solidFill>
              </a:rPr>
              <a:t>Need to be careful about time – if not using GPS video insertion</a:t>
            </a:r>
          </a:p>
          <a:p>
            <a:pPr algn="ctr">
              <a:buNone/>
            </a:pPr>
            <a:r>
              <a:rPr lang="en-AU" b="1" dirty="0" smtClean="0">
                <a:solidFill>
                  <a:srgbClr val="C00000"/>
                </a:solidFill>
              </a:rPr>
              <a:t>Two light curves of the same event – but different time!</a:t>
            </a:r>
            <a:endParaRPr lang="en-AU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78105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Summary of events visible from Eastern Australia &amp; New Zealand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2952328"/>
                <a:gridCol w="1080120"/>
                <a:gridCol w="3178696"/>
              </a:tblGrid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2021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# events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2021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# events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Mar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r>
                        <a:rPr lang="en-US" sz="2400" baseline="0" dirty="0" smtClean="0"/>
                        <a:t> (2 </a:t>
                      </a:r>
                      <a:r>
                        <a:rPr lang="en-US" sz="2400" baseline="0" dirty="0" err="1" smtClean="0"/>
                        <a:t>ecl</a:t>
                      </a:r>
                      <a:r>
                        <a:rPr lang="en-US" sz="2400" baseline="0" dirty="0" smtClean="0"/>
                        <a:t>, 1 </a:t>
                      </a:r>
                      <a:r>
                        <a:rPr lang="en-US" sz="2400" baseline="0" dirty="0" err="1" smtClean="0"/>
                        <a:t>occ</a:t>
                      </a:r>
                      <a:r>
                        <a:rPr lang="en-US" sz="2400" baseline="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(2 </a:t>
                      </a:r>
                      <a:r>
                        <a:rPr lang="en-A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ecl</a:t>
                      </a:r>
                      <a:r>
                        <a:rPr lang="en-A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0 </a:t>
                      </a:r>
                      <a:r>
                        <a:rPr lang="en-A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</a:t>
                      </a:r>
                      <a:r>
                        <a:rPr lang="en-A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Apr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15 (13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2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Aug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449263" algn="l"/>
                        </a:tabLst>
                      </a:pPr>
                      <a:r>
                        <a:rPr lang="en-AU" sz="2400" dirty="0" smtClean="0"/>
                        <a:t>9  (5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4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, </a:t>
                      </a:r>
                      <a:r>
                        <a:rPr lang="en-AU" sz="1600" dirty="0" smtClean="0"/>
                        <a:t>with 2 pairs of simultaneous </a:t>
                      </a:r>
                      <a:r>
                        <a:rPr lang="en-AU" sz="1600" dirty="0" err="1" smtClean="0"/>
                        <a:t>ecl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May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5  (5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0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Nov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2(0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2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Jun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10 (10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0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472514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26300"/>
                </a:solidFill>
              </a:rPr>
              <a:t>Two events occur while the satellite transits Jupiter’s disc </a:t>
            </a:r>
          </a:p>
          <a:p>
            <a:r>
              <a:rPr lang="en-AU" sz="2400" dirty="0" smtClean="0">
                <a:solidFill>
                  <a:srgbClr val="826300"/>
                </a:solidFill>
              </a:rPr>
              <a:t>2021 Aug 15 (III) </a:t>
            </a:r>
            <a:r>
              <a:rPr lang="en-AU" sz="2400" dirty="0" err="1" smtClean="0">
                <a:solidFill>
                  <a:srgbClr val="826300"/>
                </a:solidFill>
              </a:rPr>
              <a:t>occ</a:t>
            </a:r>
            <a:r>
              <a:rPr lang="en-AU" sz="2400" dirty="0" smtClean="0">
                <a:solidFill>
                  <a:srgbClr val="826300"/>
                </a:solidFill>
              </a:rPr>
              <a:t> &amp; </a:t>
            </a:r>
            <a:r>
              <a:rPr lang="en-AU" sz="2400" dirty="0" err="1" smtClean="0">
                <a:solidFill>
                  <a:srgbClr val="826300"/>
                </a:solidFill>
              </a:rPr>
              <a:t>ecl</a:t>
            </a:r>
            <a:r>
              <a:rPr lang="en-AU" sz="2400" dirty="0" smtClean="0">
                <a:solidFill>
                  <a:srgbClr val="826300"/>
                </a:solidFill>
              </a:rPr>
              <a:t> (II)         2021 Nov 9 (III) </a:t>
            </a:r>
            <a:r>
              <a:rPr lang="en-AU" sz="2400" dirty="0" err="1" smtClean="0">
                <a:solidFill>
                  <a:srgbClr val="826300"/>
                </a:solidFill>
              </a:rPr>
              <a:t>occ</a:t>
            </a:r>
            <a:r>
              <a:rPr lang="en-AU" sz="2400" dirty="0" smtClean="0">
                <a:solidFill>
                  <a:srgbClr val="826300"/>
                </a:solidFill>
              </a:rPr>
              <a:t> (I)</a:t>
            </a:r>
            <a:endParaRPr lang="en-AU" sz="2400" dirty="0">
              <a:solidFill>
                <a:srgbClr val="826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4221089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C00000"/>
                </a:solidFill>
              </a:rPr>
              <a:t>Jupiter at opposition 2021 Aug 21</a:t>
            </a: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611560" y="573325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Overall, this series season of mutual events has far fewer opportunities than the last 6 series – so make the most of the events that are available!</a:t>
            </a:r>
            <a:endParaRPr lang="en-A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More info &amp; guidance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IMCCE has a dedicated web page at:</a:t>
            </a:r>
          </a:p>
          <a:p>
            <a:endParaRPr lang="en-AU" dirty="0"/>
          </a:p>
          <a:p>
            <a:pPr algn="ctr">
              <a:buNone/>
            </a:pPr>
            <a:r>
              <a:rPr lang="en-AU" sz="2000" dirty="0" smtClean="0">
                <a:hlinkClick r:id="rId2"/>
              </a:rPr>
              <a:t>https://www.imcce.fr/recherche/campagnes-observations/phemus/phemu#1</a:t>
            </a:r>
            <a:endParaRPr lang="en-AU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A different ‘mutual’ event</a:t>
            </a:r>
            <a:endParaRPr lang="en-AU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115212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6000"/>
                </a:solidFill>
              </a:rPr>
              <a:t>The close approach between Jupiter and Saturn on 2020 Dec 21 @18.4h</a:t>
            </a:r>
            <a:endParaRPr lang="en-AU" sz="3600" dirty="0">
              <a:solidFill>
                <a:srgbClr val="006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28</a:t>
            </a:fld>
            <a:endParaRPr lang="en-A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36912"/>
            <a:ext cx="45977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2348880"/>
            <a:ext cx="42484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Plot shows Jupiter + Galilean moons – moving relative to Saturn + Titan, at 1hr intervals</a:t>
            </a: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Minimum distance between disks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5.7 arc </a:t>
            </a:r>
            <a:r>
              <a:rPr lang="en-US" sz="2000" dirty="0" err="1" smtClean="0">
                <a:solidFill>
                  <a:srgbClr val="7030A0"/>
                </a:solidFill>
              </a:rPr>
              <a:t>mins</a:t>
            </a:r>
            <a:r>
              <a:rPr lang="en-US" sz="2000" dirty="0" smtClean="0">
                <a:solidFill>
                  <a:srgbClr val="7030A0"/>
                </a:solidFill>
              </a:rPr>
              <a:t>. Both planets will be in 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the same field of view!</a:t>
            </a: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Earth plot – shows closest separation </a:t>
            </a:r>
            <a:r>
              <a:rPr lang="en-US" sz="2000" smtClean="0">
                <a:solidFill>
                  <a:srgbClr val="7030A0"/>
                </a:solidFill>
              </a:rPr>
              <a:t>will be visible </a:t>
            </a:r>
            <a:r>
              <a:rPr lang="en-US" sz="2000" dirty="0" smtClean="0">
                <a:solidFill>
                  <a:srgbClr val="7030A0"/>
                </a:solidFill>
              </a:rPr>
              <a:t>from western Europe</a:t>
            </a: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Solar elongation:  30° East</a:t>
            </a:r>
          </a:p>
          <a:p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119336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000"/>
                </a:solidFill>
              </a:rPr>
              <a:t>Best time in Australasia – soon after sunset on Dec 21 or 22</a:t>
            </a:r>
            <a:endParaRPr lang="en-AU" sz="2400" dirty="0" smtClean="0">
              <a:solidFill>
                <a:srgbClr val="006000"/>
              </a:solidFill>
            </a:endParaRP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08920"/>
            <a:ext cx="4402832" cy="1296144"/>
          </a:xfrm>
        </p:spPr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pic>
        <p:nvPicPr>
          <p:cNvPr id="1027" name="Picture 3" descr="C:\Users\DaveH Admin\AppData\Local\Microsoft\Windows\Temporary Internet Files\Content.IE5\S9NE8F00\MM90023644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1782376" cy="1800200"/>
          </a:xfrm>
          <a:prstGeom prst="rect">
            <a:avLst/>
          </a:prstGeom>
          <a:noFill/>
        </p:spPr>
      </p:pic>
      <p:pic>
        <p:nvPicPr>
          <p:cNvPr id="1028" name="Picture 4" descr="C:\Users\DaveH Admin\AppData\Local\Microsoft\Windows\Temporary Internet Files\Content.IE5\HEP3D7CW\dglxasset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8680"/>
            <a:ext cx="1786011" cy="1786011"/>
          </a:xfrm>
          <a:prstGeom prst="rect">
            <a:avLst/>
          </a:prstGeom>
          <a:noFill/>
        </p:spPr>
      </p:pic>
      <p:pic>
        <p:nvPicPr>
          <p:cNvPr id="1030" name="Picture 6" descr="C:\Users\DaveH Admin\AppData\Local\Microsoft\Windows\Temporary Internet Files\Content.IE5\HH1I2FEN\MM90028395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97152"/>
            <a:ext cx="1689273" cy="156056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there having been several spacecraft orbiting Jupiter, these observations remain very important for measuring long-term variations in the motion of the satellites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Occult </a:t>
            </a:r>
            <a:r>
              <a:rPr lang="en-US" dirty="0" err="1" smtClean="0"/>
              <a:t>functionlity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Occult has functionality to predict events – under the Satellite Phenomena tab</a:t>
            </a:r>
          </a:p>
          <a:p>
            <a:r>
              <a:rPr lang="en-US" dirty="0" smtClean="0"/>
              <a:t>The predictions: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can be limited to those visible at your location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show expected light curves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illustrate the </a:t>
            </a:r>
            <a:r>
              <a:rPr lang="en-US" dirty="0" err="1" smtClean="0"/>
              <a:t>curcumstances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Set Planet, Date range, &amp; your location </a:t>
            </a:r>
            <a:endParaRPr lang="en-AU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457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List of events. Select an event to see the details</a:t>
            </a:r>
            <a:endParaRPr lang="en-AU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6775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Contact times, expected light curve, and shadow brightness (for eclipses)</a:t>
            </a:r>
            <a:endParaRPr lang="en-AU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457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events are difficult to observe, or are ‘hidden’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006000"/>
                </a:solidFill>
              </a:rPr>
              <a:t>Example:  III </a:t>
            </a:r>
            <a:r>
              <a:rPr lang="en-US" sz="3100" dirty="0" err="1" smtClean="0">
                <a:solidFill>
                  <a:srgbClr val="006000"/>
                </a:solidFill>
              </a:rPr>
              <a:t>occ</a:t>
            </a:r>
            <a:r>
              <a:rPr lang="en-US" sz="3100" dirty="0" smtClean="0">
                <a:solidFill>
                  <a:srgbClr val="006000"/>
                </a:solidFill>
              </a:rPr>
              <a:t> II [</a:t>
            </a:r>
            <a:r>
              <a:rPr lang="en-US" sz="3100" dirty="0" err="1" smtClean="0">
                <a:solidFill>
                  <a:srgbClr val="006000"/>
                </a:solidFill>
              </a:rPr>
              <a:t>Tt</a:t>
            </a:r>
            <a:r>
              <a:rPr lang="en-US" sz="3100" dirty="0" smtClean="0">
                <a:solidFill>
                  <a:srgbClr val="006000"/>
                </a:solidFill>
              </a:rPr>
              <a:t>] is a Total occultation occurring while the moons are transiting Jupiter</a:t>
            </a:r>
            <a:endParaRPr lang="en-AU" dirty="0">
              <a:solidFill>
                <a:srgbClr val="006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265168" cy="463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occultations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25963"/>
          </a:xfrm>
        </p:spPr>
        <p:txBody>
          <a:bodyPr/>
          <a:lstStyle/>
          <a:p>
            <a:pPr algn="ctr">
              <a:buNone/>
            </a:pPr>
            <a:r>
              <a:rPr lang="en-AU" sz="2000" dirty="0" smtClean="0">
                <a:solidFill>
                  <a:schemeClr val="tx2">
                    <a:lumMod val="50000"/>
                  </a:schemeClr>
                </a:solidFill>
              </a:rPr>
              <a:t>Total occultation of Ganymede by </a:t>
            </a:r>
            <a:r>
              <a:rPr lang="en-AU" sz="2000" dirty="0" err="1" smtClean="0">
                <a:solidFill>
                  <a:schemeClr val="tx2">
                    <a:lumMod val="50000"/>
                  </a:schemeClr>
                </a:solidFill>
              </a:rPr>
              <a:t>Europa</a:t>
            </a:r>
            <a:r>
              <a:rPr lang="en-AU" sz="2000" dirty="0" smtClean="0">
                <a:solidFill>
                  <a:schemeClr val="tx2">
                    <a:lumMod val="50000"/>
                  </a:schemeClr>
                </a:solidFill>
              </a:rPr>
              <a:t> – 2021 Aug 8, </a:t>
            </a:r>
            <a:r>
              <a:rPr lang="en-AU" sz="2000" dirty="0" err="1" smtClean="0">
                <a:solidFill>
                  <a:schemeClr val="tx2">
                    <a:lumMod val="50000"/>
                  </a:schemeClr>
                </a:solidFill>
              </a:rPr>
              <a:t>Durn</a:t>
            </a:r>
            <a:r>
              <a:rPr lang="en-AU" sz="2000" dirty="0" smtClean="0">
                <a:solidFill>
                  <a:schemeClr val="tx2">
                    <a:lumMod val="50000"/>
                  </a:schemeClr>
                </a:solidFill>
              </a:rPr>
              <a:t> 52 mins</a:t>
            </a:r>
          </a:p>
          <a:p>
            <a:pPr>
              <a:buNone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A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AU" sz="2000" dirty="0" smtClean="0">
                <a:solidFill>
                  <a:schemeClr val="tx2">
                    <a:lumMod val="50000"/>
                  </a:schemeClr>
                </a:solidFill>
              </a:rPr>
              <a:t>Partial occultation of Ganymede by Io – 2021 Apr 12, </a:t>
            </a:r>
            <a:r>
              <a:rPr lang="en-AU" sz="2000" dirty="0" err="1" smtClean="0">
                <a:solidFill>
                  <a:schemeClr val="tx2">
                    <a:lumMod val="50000"/>
                  </a:schemeClr>
                </a:solidFill>
              </a:rPr>
              <a:t>Durn</a:t>
            </a:r>
            <a:r>
              <a:rPr lang="en-AU" sz="2000" dirty="0" smtClean="0">
                <a:solidFill>
                  <a:schemeClr val="tx2">
                    <a:lumMod val="50000"/>
                  </a:schemeClr>
                </a:solidFill>
              </a:rPr>
              <a:t> 5 mins</a:t>
            </a:r>
            <a:endParaRPr lang="en-AU" sz="3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988840"/>
            <a:ext cx="7629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4365104"/>
            <a:ext cx="7629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1027</Words>
  <Application>Microsoft Office PowerPoint</Application>
  <PresentationFormat>On-screen Show (4:3)</PresentationFormat>
  <Paragraphs>160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PHEMU 21 (Phénomènes Mutuels 2021) an international observing program organised by the Institut de Mécanique Céleste et de Calcul des Éphémérides (IMCCE), Paris, France (Paris Obs) Jupiter Mutual Events </vt:lpstr>
      <vt:lpstr>Slide 2</vt:lpstr>
      <vt:lpstr>Slide 3</vt:lpstr>
      <vt:lpstr>Occult functionlity</vt:lpstr>
      <vt:lpstr>Set Planet, Date range, &amp; your location </vt:lpstr>
      <vt:lpstr>List of events. Select an event to see the details</vt:lpstr>
      <vt:lpstr>Contact times, expected light curve, and shadow brightness (for eclipses)</vt:lpstr>
      <vt:lpstr>Some events are difficult to observe, or are ‘hidden’ Example:  III occ II [Tt] is a Total occultation occurring while the moons are transiting Jupiter</vt:lpstr>
      <vt:lpstr>Example occultations</vt:lpstr>
      <vt:lpstr>Example eclipses</vt:lpstr>
      <vt:lpstr>Results from previous seasons</vt:lpstr>
      <vt:lpstr>Observer locations  2009     2015 </vt:lpstr>
      <vt:lpstr>All observers get to be a joint author of a paper (Australasian observers highlighted)</vt:lpstr>
      <vt:lpstr>Observing requirements</vt:lpstr>
      <vt:lpstr>Measuring tools</vt:lpstr>
      <vt:lpstr>Reporting</vt:lpstr>
      <vt:lpstr>Observing issues</vt:lpstr>
      <vt:lpstr>Observing issues 2</vt:lpstr>
      <vt:lpstr>Observing issues 3</vt:lpstr>
      <vt:lpstr>Example light curves (from IMCCE)</vt:lpstr>
      <vt:lpstr>Example light curves (from IMCCE)</vt:lpstr>
      <vt:lpstr>Example light curves (from IMCCE)</vt:lpstr>
      <vt:lpstr>Example light curves (from IMCCE)</vt:lpstr>
      <vt:lpstr>Example light curves (from IMCCE)</vt:lpstr>
      <vt:lpstr>Example light curves (from IMCCE)</vt:lpstr>
      <vt:lpstr>Summary of events visible from Eastern Australia &amp; New Zealand</vt:lpstr>
      <vt:lpstr>More info &amp; guidance</vt:lpstr>
      <vt:lpstr>A different ‘mutual’ event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Jupiter Mutual Events</dc:title>
  <dc:creator>Herald Dave</dc:creator>
  <cp:lastModifiedBy>Dave Herald</cp:lastModifiedBy>
  <cp:revision>169</cp:revision>
  <dcterms:created xsi:type="dcterms:W3CDTF">2014-03-03T04:44:48Z</dcterms:created>
  <dcterms:modified xsi:type="dcterms:W3CDTF">2020-04-04T06:43:14Z</dcterms:modified>
</cp:coreProperties>
</file>