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73" r:id="rId12"/>
    <p:sldId id="274" r:id="rId13"/>
    <p:sldId id="282" r:id="rId14"/>
    <p:sldId id="283" r:id="rId15"/>
    <p:sldId id="286" r:id="rId16"/>
    <p:sldId id="285" r:id="rId17"/>
    <p:sldId id="284" r:id="rId18"/>
    <p:sldId id="275" r:id="rId19"/>
    <p:sldId id="276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D6EA"/>
    <a:srgbClr val="7EEE3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1" autoAdjust="0"/>
    <p:restoredTop sz="94661" autoAdjust="0"/>
  </p:normalViewPr>
  <p:slideViewPr>
    <p:cSldViewPr>
      <p:cViewPr varScale="1">
        <p:scale>
          <a:sx n="156" d="100"/>
          <a:sy n="156" d="100"/>
        </p:scale>
        <p:origin x="-178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6A105-A91A-4423-ABFE-019F14FA55FE}" type="datetimeFigureOut">
              <a:rPr lang="en-AU" smtClean="0"/>
              <a:t>2/04/2020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F93C2-3EC6-4607-9430-AD4D5ADFBBB2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7071-CB8B-4EF6-A037-BD29BDC76C83}" type="datetimeFigureOut">
              <a:rPr lang="en-AU" smtClean="0"/>
              <a:pPr/>
              <a:t>2/04/2020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AAF6-B382-416E-9A81-D75A4C0BF10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7071-CB8B-4EF6-A037-BD29BDC76C83}" type="datetimeFigureOut">
              <a:rPr lang="en-AU" smtClean="0"/>
              <a:pPr/>
              <a:t>2/04/2020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AAF6-B382-416E-9A81-D75A4C0BF10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7071-CB8B-4EF6-A037-BD29BDC76C83}" type="datetimeFigureOut">
              <a:rPr lang="en-AU" smtClean="0"/>
              <a:pPr/>
              <a:t>2/04/2020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AAF6-B382-416E-9A81-D75A4C0BF10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7071-CB8B-4EF6-A037-BD29BDC76C83}" type="datetimeFigureOut">
              <a:rPr lang="en-AU" smtClean="0"/>
              <a:pPr/>
              <a:t>2/04/2020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AAF6-B382-416E-9A81-D75A4C0BF10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7071-CB8B-4EF6-A037-BD29BDC76C83}" type="datetimeFigureOut">
              <a:rPr lang="en-AU" smtClean="0"/>
              <a:pPr/>
              <a:t>2/04/2020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AAF6-B382-416E-9A81-D75A4C0BF10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7071-CB8B-4EF6-A037-BD29BDC76C83}" type="datetimeFigureOut">
              <a:rPr lang="en-AU" smtClean="0"/>
              <a:pPr/>
              <a:t>2/04/2020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AAF6-B382-416E-9A81-D75A4C0BF10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7071-CB8B-4EF6-A037-BD29BDC76C83}" type="datetimeFigureOut">
              <a:rPr lang="en-AU" smtClean="0"/>
              <a:pPr/>
              <a:t>2/04/2020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AAF6-B382-416E-9A81-D75A4C0BF10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7071-CB8B-4EF6-A037-BD29BDC76C83}" type="datetimeFigureOut">
              <a:rPr lang="en-AU" smtClean="0"/>
              <a:pPr/>
              <a:t>2/04/2020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AAF6-B382-416E-9A81-D75A4C0BF10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7071-CB8B-4EF6-A037-BD29BDC76C83}" type="datetimeFigureOut">
              <a:rPr lang="en-AU" smtClean="0"/>
              <a:pPr/>
              <a:t>2/04/2020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AAF6-B382-416E-9A81-D75A4C0BF10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7071-CB8B-4EF6-A037-BD29BDC76C83}" type="datetimeFigureOut">
              <a:rPr lang="en-AU" smtClean="0"/>
              <a:pPr/>
              <a:t>2/04/2020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AAF6-B382-416E-9A81-D75A4C0BF10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7071-CB8B-4EF6-A037-BD29BDC76C83}" type="datetimeFigureOut">
              <a:rPr lang="en-AU" smtClean="0"/>
              <a:pPr/>
              <a:t>2/04/2020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AAF6-B382-416E-9A81-D75A4C0BF10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A7071-CB8B-4EF6-A037-BD29BDC76C83}" type="datetimeFigureOut">
              <a:rPr lang="en-AU" smtClean="0"/>
              <a:pPr/>
              <a:t>2/04/2020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7AAF6-B382-416E-9A81-D75A4C0BF10B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914400"/>
            <a:ext cx="8686800" cy="47244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FF00"/>
                </a:solidFill>
              </a:rPr>
              <a:t>Using </a:t>
            </a:r>
            <a:r>
              <a:rPr lang="en-US" sz="6600" dirty="0" smtClean="0">
                <a:solidFill>
                  <a:srgbClr val="FF0000"/>
                </a:solidFill>
              </a:rPr>
              <a:t>JPL-Horizons</a:t>
            </a:r>
            <a:r>
              <a:rPr lang="en-US" sz="6600" dirty="0" smtClean="0">
                <a:solidFill>
                  <a:srgbClr val="FFFF00"/>
                </a:solidFill>
              </a:rPr>
              <a:t/>
            </a:r>
            <a:br>
              <a:rPr lang="en-US" sz="6600" dirty="0" smtClean="0">
                <a:solidFill>
                  <a:srgbClr val="FFFF00"/>
                </a:solidFill>
              </a:rPr>
            </a:br>
            <a:r>
              <a:rPr lang="en-US" sz="6600" dirty="0" smtClean="0">
                <a:solidFill>
                  <a:srgbClr val="FFFF00"/>
                </a:solidFill>
              </a:rPr>
              <a:t>for:</a:t>
            </a:r>
            <a:br>
              <a:rPr lang="en-US" sz="6600" dirty="0" smtClean="0">
                <a:solidFill>
                  <a:srgbClr val="FFFF00"/>
                </a:solidFill>
              </a:rPr>
            </a:br>
            <a:r>
              <a:rPr lang="en-US" sz="6600" dirty="0" smtClean="0">
                <a:solidFill>
                  <a:srgbClr val="92D050"/>
                </a:solidFill>
              </a:rPr>
              <a:t>Last-minute </a:t>
            </a:r>
            <a:r>
              <a:rPr lang="en-US" sz="6600" dirty="0" smtClean="0">
                <a:solidFill>
                  <a:srgbClr val="92D050"/>
                </a:solidFill>
              </a:rPr>
              <a:t>updates</a:t>
            </a:r>
            <a:r>
              <a:rPr lang="en-US" sz="6600" dirty="0" smtClean="0">
                <a:solidFill>
                  <a:srgbClr val="FFFF00"/>
                </a:solidFill>
              </a:rPr>
              <a:t/>
            </a:r>
            <a:br>
              <a:rPr lang="en-US" sz="66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and</a:t>
            </a:r>
            <a:r>
              <a:rPr lang="en-US" sz="6600" dirty="0" smtClean="0">
                <a:solidFill>
                  <a:srgbClr val="FFFF00"/>
                </a:solidFill>
              </a:rPr>
              <a:t/>
            </a:r>
            <a:br>
              <a:rPr lang="en-US" sz="6600" dirty="0" smtClean="0">
                <a:solidFill>
                  <a:srgbClr val="FFFF00"/>
                </a:solidFill>
              </a:rPr>
            </a:br>
            <a:r>
              <a:rPr lang="en-US" sz="6600" dirty="0" smtClean="0">
                <a:solidFill>
                  <a:srgbClr val="92D050"/>
                </a:solidFill>
              </a:rPr>
              <a:t>General predictions</a:t>
            </a:r>
            <a:r>
              <a:rPr lang="en-US" sz="6600" dirty="0" smtClean="0">
                <a:solidFill>
                  <a:srgbClr val="FFFF00"/>
                </a:solidFill>
              </a:rPr>
              <a:t/>
            </a:r>
            <a:br>
              <a:rPr lang="en-US" sz="6600" dirty="0" smtClean="0">
                <a:solidFill>
                  <a:srgbClr val="FFFF00"/>
                </a:solidFill>
              </a:rPr>
            </a:br>
            <a:endParaRPr lang="en-AU" sz="66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715000"/>
            <a:ext cx="6400800" cy="6858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Dave Herald</a:t>
            </a:r>
            <a:endParaRPr lang="en-A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2.   General predictions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You can use Horizons to generate predictions generally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This is done using the </a:t>
            </a:r>
            <a:r>
              <a:rPr lang="en-US" dirty="0" err="1" smtClean="0">
                <a:solidFill>
                  <a:srgbClr val="FFC000"/>
                </a:solidFill>
              </a:rPr>
              <a:t>UserElements</a:t>
            </a:r>
            <a:r>
              <a:rPr lang="en-US" dirty="0" smtClean="0">
                <a:solidFill>
                  <a:srgbClr val="FFC000"/>
                </a:solidFill>
              </a:rPr>
              <a:t> file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The following slides will step through the process</a:t>
            </a:r>
            <a:endParaRPr lang="en-A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Step 1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Open the ‘User’ file of elements </a:t>
            </a:r>
            <a:endParaRPr lang="en-AU" dirty="0">
              <a:solidFill>
                <a:srgbClr val="FFC000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514600"/>
            <a:ext cx="5434012" cy="330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Step 2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2192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Clear all elements from the list; then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Click </a:t>
            </a:r>
            <a:r>
              <a:rPr lang="en-US" dirty="0" smtClean="0">
                <a:solidFill>
                  <a:srgbClr val="92D050"/>
                </a:solidFill>
              </a:rPr>
              <a:t>Add elements from JPL-Horizons</a:t>
            </a:r>
            <a:endParaRPr lang="en-AU" dirty="0">
              <a:solidFill>
                <a:srgbClr val="92D05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514600"/>
            <a:ext cx="727174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438400" y="2895600"/>
            <a:ext cx="3505200" cy="2438400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514600" y="2895600"/>
            <a:ext cx="152400" cy="152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Step 3 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Click the Help on the form, and read it!</a:t>
            </a:r>
            <a:endParaRPr lang="en-AU" dirty="0">
              <a:solidFill>
                <a:srgbClr val="FFC00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667000"/>
            <a:ext cx="5729287" cy="374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Some background info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The elements are downloaded one-by-one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The asteroids to be downloaded are identified by: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>
                <a:solidFill>
                  <a:srgbClr val="7EEE32"/>
                </a:solidFill>
              </a:rPr>
              <a:t>n</a:t>
            </a:r>
            <a:r>
              <a:rPr lang="en-US" dirty="0" smtClean="0">
                <a:solidFill>
                  <a:srgbClr val="7EEE32"/>
                </a:solidFill>
              </a:rPr>
              <a:t>umber, or a series of numbers;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>
                <a:solidFill>
                  <a:srgbClr val="7EEE32"/>
                </a:solidFill>
              </a:rPr>
              <a:t>a</a:t>
            </a:r>
            <a:r>
              <a:rPr lang="en-US" dirty="0" smtClean="0">
                <a:solidFill>
                  <a:srgbClr val="7EEE32"/>
                </a:solidFill>
              </a:rPr>
              <a:t> range of numbers; or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>
                <a:solidFill>
                  <a:srgbClr val="7EEE32"/>
                </a:solidFill>
              </a:rPr>
              <a:t>Being larger than a selected diameter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>
                <a:solidFill>
                  <a:srgbClr val="7EEE32"/>
                </a:solidFill>
              </a:rPr>
              <a:t>The selection is based on your current file of asteroid elements, as converted from MPCORB, </a:t>
            </a:r>
            <a:r>
              <a:rPr lang="en-US" dirty="0" err="1" smtClean="0">
                <a:solidFill>
                  <a:srgbClr val="7EEE32"/>
                </a:solidFill>
              </a:rPr>
              <a:t>Astorb</a:t>
            </a:r>
            <a:r>
              <a:rPr lang="en-US" dirty="0" smtClean="0">
                <a:solidFill>
                  <a:srgbClr val="7EEE32"/>
                </a:solidFill>
              </a:rPr>
              <a:t> or AstDyS-2. </a:t>
            </a:r>
            <a:endParaRPr lang="en-US" dirty="0" smtClean="0">
              <a:solidFill>
                <a:srgbClr val="7EEE32"/>
              </a:solidFill>
            </a:endParaRPr>
          </a:p>
          <a:p>
            <a:pPr lvl="1">
              <a:buFont typeface="Wingdings" pitchFamily="2" charset="2"/>
              <a:buChar char="Ø"/>
            </a:pPr>
            <a:endParaRPr lang="en-A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Step 4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Set the selection criteria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Set the epoch for the elements. These should be for about the midpoint of your search period. [It’s best you work on a period not much greater than a month]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Then select the asteroids…..</a:t>
            </a:r>
            <a:endParaRPr lang="en-AU" dirty="0">
              <a:solidFill>
                <a:srgbClr val="FFC000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810000"/>
            <a:ext cx="47148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Selection by diameter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6783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Form lists the number of asteroids for each selection. In this example, asteroids larger than 50km are selected - and there are 1456 such asteroids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sz="2400" dirty="0" smtClean="0">
                <a:solidFill>
                  <a:srgbClr val="FFC000"/>
                </a:solidFill>
              </a:rPr>
              <a:t/>
            </a:r>
            <a:br>
              <a:rPr lang="en-US" sz="2400" dirty="0" smtClean="0">
                <a:solidFill>
                  <a:srgbClr val="FFC000"/>
                </a:solidFill>
              </a:rPr>
            </a:br>
            <a:r>
              <a:rPr lang="en-US" sz="2400" dirty="0" smtClean="0">
                <a:solidFill>
                  <a:srgbClr val="FFC000"/>
                </a:solidFill>
              </a:rPr>
              <a:t/>
            </a:r>
            <a:br>
              <a:rPr lang="en-US" sz="2400" dirty="0" smtClean="0">
                <a:solidFill>
                  <a:srgbClr val="FFC000"/>
                </a:solidFill>
              </a:rPr>
            </a:br>
            <a:endParaRPr lang="en-US" sz="2400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To retrieve asteroids by number rather than diameter, </a:t>
            </a:r>
            <a:r>
              <a:rPr lang="en-US" dirty="0" smtClean="0">
                <a:solidFill>
                  <a:srgbClr val="FFC000"/>
                </a:solidFill>
              </a:rPr>
              <a:t>c</a:t>
            </a:r>
            <a:r>
              <a:rPr lang="en-US" dirty="0" smtClean="0">
                <a:solidFill>
                  <a:srgbClr val="FFC000"/>
                </a:solidFill>
              </a:rPr>
              <a:t>heck ‘by Number’</a:t>
            </a:r>
            <a:endParaRPr lang="en-AU" dirty="0">
              <a:solidFill>
                <a:srgbClr val="FFC000"/>
              </a:solidFill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048000"/>
            <a:ext cx="45910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257800"/>
            <a:ext cx="4572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Selection by number(s)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1"/>
            <a:ext cx="8229600" cy="28194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Valid inputs are: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>
                <a:solidFill>
                  <a:srgbClr val="7EEE32"/>
                </a:solidFill>
              </a:rPr>
              <a:t>A single number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>
                <a:solidFill>
                  <a:srgbClr val="7EEE32"/>
                </a:solidFill>
              </a:rPr>
              <a:t>Multiple asteroids, such as a, b</a:t>
            </a:r>
            <a:r>
              <a:rPr lang="en-US" dirty="0" smtClean="0">
                <a:solidFill>
                  <a:srgbClr val="7EEE32"/>
                </a:solidFill>
              </a:rPr>
              <a:t>, c</a:t>
            </a:r>
            <a:endParaRPr lang="en-AU" dirty="0" smtClean="0">
              <a:solidFill>
                <a:srgbClr val="7EEE32"/>
              </a:solidFill>
            </a:endParaRP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>
                <a:solidFill>
                  <a:srgbClr val="7EEE32"/>
                </a:solidFill>
              </a:rPr>
              <a:t>A range, such as x – y, or  -y</a:t>
            </a:r>
          </a:p>
          <a:p>
            <a:pPr marL="514350" indent="-514350"/>
            <a:r>
              <a:rPr lang="en-US" dirty="0" smtClean="0">
                <a:solidFill>
                  <a:srgbClr val="FFC000"/>
                </a:solidFill>
              </a:rPr>
              <a:t>However (c) can’t be used with (a) or (b)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267200"/>
            <a:ext cx="43338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362200"/>
            <a:ext cx="2895600" cy="37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Step 5  Download the elements</a:t>
            </a:r>
            <a:endParaRPr lang="en-AU" dirty="0">
              <a:solidFill>
                <a:srgbClr val="FFFF00"/>
              </a:solidFill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143000"/>
            <a:ext cx="3505200" cy="111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23622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EEE32"/>
                </a:solidFill>
              </a:rPr>
              <a:t>a box will appear showing </a:t>
            </a:r>
            <a:r>
              <a:rPr lang="en-US" sz="2400" dirty="0" smtClean="0">
                <a:solidFill>
                  <a:srgbClr val="7EEE32"/>
                </a:solidFill>
              </a:rPr>
              <a:t>each </a:t>
            </a:r>
            <a:r>
              <a:rPr lang="en-US" sz="2400" dirty="0" smtClean="0">
                <a:solidFill>
                  <a:srgbClr val="7EEE32"/>
                </a:solidFill>
              </a:rPr>
              <a:t>asteroid </a:t>
            </a:r>
            <a:r>
              <a:rPr lang="en-US" sz="2400" dirty="0" smtClean="0">
                <a:solidFill>
                  <a:srgbClr val="7EEE32"/>
                </a:solidFill>
              </a:rPr>
              <a:t>as it is</a:t>
            </a:r>
          </a:p>
          <a:p>
            <a:r>
              <a:rPr lang="en-US" sz="2400" dirty="0" smtClean="0">
                <a:solidFill>
                  <a:srgbClr val="7EEE32"/>
                </a:solidFill>
              </a:rPr>
              <a:t>downloaded. The elements will appear in the User Elements list as every 10 are downloaded; </a:t>
            </a:r>
            <a:endParaRPr lang="en-AU" sz="2400" dirty="0">
              <a:solidFill>
                <a:srgbClr val="7EEE32"/>
              </a:solidFill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733800"/>
            <a:ext cx="6438900" cy="180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" y="5638800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When the download is finished, the elements are automatically saved. Click the </a:t>
            </a:r>
            <a:r>
              <a:rPr lang="en-US" sz="2000" b="1" dirty="0" smtClean="0">
                <a:solidFill>
                  <a:srgbClr val="FF0000"/>
                </a:solidFill>
              </a:rPr>
              <a:t>X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C000"/>
                </a:solidFill>
              </a:rPr>
              <a:t>in the Horizons box to close it, then exit the User File editor in the usual way</a:t>
            </a:r>
            <a:endParaRPr lang="en-AU" sz="2000" dirty="0">
              <a:solidFill>
                <a:srgbClr val="FFC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905000" y="2590800"/>
            <a:ext cx="4495800" cy="270216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371600" y="3429000"/>
            <a:ext cx="381000" cy="762000"/>
          </a:xfrm>
          <a:prstGeom prst="straightConnector1">
            <a:avLst/>
          </a:prstGeom>
          <a:ln w="12700">
            <a:solidFill>
              <a:srgbClr val="0070C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Step 6    Do the Search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Check </a:t>
            </a:r>
            <a:r>
              <a:rPr lang="en-US" dirty="0" smtClean="0">
                <a:solidFill>
                  <a:srgbClr val="16D6EA"/>
                </a:solidFill>
              </a:rPr>
              <a:t>use USER file of elements</a:t>
            </a:r>
            <a:r>
              <a:rPr lang="en-US" dirty="0" smtClean="0">
                <a:solidFill>
                  <a:srgbClr val="FFC000"/>
                </a:solidFill>
              </a:rPr>
              <a:t>. The first and last asteroid in the file will be </a:t>
            </a:r>
            <a:r>
              <a:rPr lang="en-US" dirty="0" smtClean="0">
                <a:solidFill>
                  <a:srgbClr val="FF0000"/>
                </a:solidFill>
              </a:rPr>
              <a:t>listed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Click</a:t>
            </a:r>
            <a:r>
              <a:rPr lang="en-US" dirty="0" smtClean="0">
                <a:solidFill>
                  <a:srgbClr val="FF0000"/>
                </a:solidFill>
              </a:rPr>
              <a:t> Search</a:t>
            </a:r>
            <a:r>
              <a:rPr lang="en-US" dirty="0" smtClean="0">
                <a:solidFill>
                  <a:srgbClr val="FFC000"/>
                </a:solidFill>
              </a:rPr>
              <a:t> in the usual way</a:t>
            </a:r>
            <a:endParaRPr lang="en-AU" dirty="0">
              <a:solidFill>
                <a:srgbClr val="FFC000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971800"/>
            <a:ext cx="4664075" cy="344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2743200" y="5715000"/>
            <a:ext cx="228600" cy="228600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1.   Last-minute updates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It can be useful to generate a ‘last-minute’ </a:t>
            </a:r>
            <a:r>
              <a:rPr lang="en-US" dirty="0" smtClean="0">
                <a:solidFill>
                  <a:srgbClr val="FFC000"/>
                </a:solidFill>
              </a:rPr>
              <a:t>update using </a:t>
            </a:r>
            <a:r>
              <a:rPr lang="en-US" dirty="0" smtClean="0">
                <a:solidFill>
                  <a:srgbClr val="FFC000"/>
                </a:solidFill>
              </a:rPr>
              <a:t>JPL-Horizons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Advantages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92D050"/>
                </a:solidFill>
              </a:rPr>
              <a:t>uses latest available astrometry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92D050"/>
                </a:solidFill>
              </a:rPr>
              <a:t>Horizons is slowly incorporating Gaia observations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Biggest advantage – comparing with MPC and </a:t>
            </a:r>
            <a:r>
              <a:rPr lang="en-US" dirty="0" err="1" smtClean="0">
                <a:solidFill>
                  <a:srgbClr val="FFC000"/>
                </a:solidFill>
              </a:rPr>
              <a:t>Astorb</a:t>
            </a:r>
            <a:r>
              <a:rPr lang="en-US" dirty="0" smtClean="0">
                <a:solidFill>
                  <a:srgbClr val="FFC000"/>
                </a:solidFill>
              </a:rPr>
              <a:t> path predictions, you might get a sense of expected path movement.</a:t>
            </a:r>
          </a:p>
          <a:p>
            <a:endParaRPr lang="en-A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FF00"/>
                </a:solidFill>
              </a:rPr>
              <a:t>Questions?</a:t>
            </a:r>
            <a:endParaRPr lang="en-US" sz="6600" dirty="0">
              <a:solidFill>
                <a:srgbClr val="FFFF00"/>
              </a:solidFill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2483768" y="1246312"/>
          <a:ext cx="3848100" cy="5478463"/>
        </p:xfrm>
        <a:graphic>
          <a:graphicData uri="http://schemas.openxmlformats.org/presentationml/2006/ole">
            <p:oleObj spid="_x0000_s7170" name="Clip" r:id="rId3" imgW="3848040" imgH="5478120" progId="">
              <p:embed/>
            </p:oleObj>
          </a:graphicData>
        </a:graphic>
      </p:graphicFrame>
      <p:pic>
        <p:nvPicPr>
          <p:cNvPr id="5" name="Picture 3" descr="C:\Users\DaveH Admin\AppData\Local\Microsoft\Windows\Temporary Internet Files\Content.IE5\HEP3D7CW\MM900236448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56388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Presentation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</a:t>
            </a:r>
            <a:r>
              <a:rPr lang="en-US" dirty="0" smtClean="0">
                <a:solidFill>
                  <a:srgbClr val="FFC000"/>
                </a:solidFill>
              </a:rPr>
              <a:t>he following slides show the simple steps to follow in Occult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Will use an occultation by </a:t>
            </a:r>
            <a:r>
              <a:rPr lang="en-US" dirty="0" smtClean="0">
                <a:solidFill>
                  <a:srgbClr val="00B050"/>
                </a:solidFill>
              </a:rPr>
              <a:t>(664) Judith</a:t>
            </a:r>
            <a:r>
              <a:rPr lang="en-US" dirty="0" smtClean="0">
                <a:solidFill>
                  <a:srgbClr val="FFC000"/>
                </a:solidFill>
              </a:rPr>
              <a:t> on </a:t>
            </a:r>
            <a:r>
              <a:rPr lang="en-US" dirty="0" smtClean="0">
                <a:solidFill>
                  <a:srgbClr val="00B050"/>
                </a:solidFill>
              </a:rPr>
              <a:t>2020 Mar 29</a:t>
            </a:r>
            <a:r>
              <a:rPr lang="en-US" dirty="0" smtClean="0">
                <a:solidFill>
                  <a:srgbClr val="FFC000"/>
                </a:solidFill>
              </a:rPr>
              <a:t> as the example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I will conduct the search against the Occult Gaia catalogue (which is download #40 or #41 in Occult)</a:t>
            </a:r>
            <a:endParaRPr lang="en-A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Step 1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6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Open the Occult Search form, and specify the date of the event</a:t>
            </a:r>
          </a:p>
          <a:p>
            <a:endParaRPr lang="en-AU" dirty="0">
              <a:solidFill>
                <a:srgbClr val="FFC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895600"/>
            <a:ext cx="6146800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Step 2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6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Click the ‘Add 1 day’ button, to set the search range one day later</a:t>
            </a:r>
            <a:endParaRPr lang="en-AU" dirty="0">
              <a:solidFill>
                <a:srgbClr val="FFC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124200"/>
            <a:ext cx="62166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Step 3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Select the </a:t>
            </a:r>
            <a:r>
              <a:rPr lang="en-US" dirty="0" smtClean="0">
                <a:solidFill>
                  <a:srgbClr val="FFC000"/>
                </a:solidFill>
              </a:rPr>
              <a:t>asteroid (it must be one only)</a:t>
            </a:r>
            <a:endParaRPr lang="en-AU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8800"/>
            <a:ext cx="61341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2133600" y="5638800"/>
            <a:ext cx="685800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Step 4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143000"/>
            <a:ext cx="8382000" cy="1066799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Get the orbital elements from Horizons by clicking the check box. A downloading message will appear while the elements are being retrieved [</a:t>
            </a:r>
            <a:r>
              <a:rPr lang="en-US" sz="2400" dirty="0" smtClean="0">
                <a:solidFill>
                  <a:srgbClr val="00B050"/>
                </a:solidFill>
              </a:rPr>
              <a:t>You must be connected to the internet….</a:t>
            </a:r>
            <a:r>
              <a:rPr lang="en-US" sz="2400" dirty="0" smtClean="0">
                <a:solidFill>
                  <a:srgbClr val="FFC000"/>
                </a:solidFill>
              </a:rPr>
              <a:t>]</a:t>
            </a:r>
            <a:endParaRPr lang="en-AU" sz="2400" dirty="0">
              <a:solidFill>
                <a:srgbClr val="FFC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743200"/>
            <a:ext cx="3343275" cy="4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38400"/>
            <a:ext cx="539979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Step 5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2192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Now conduct the search in the usual way – by clicking </a:t>
            </a:r>
            <a:r>
              <a:rPr lang="en-US" dirty="0" smtClean="0">
                <a:solidFill>
                  <a:srgbClr val="00B050"/>
                </a:solidFill>
              </a:rPr>
              <a:t>Search</a:t>
            </a:r>
            <a:r>
              <a:rPr lang="en-US" dirty="0" smtClean="0">
                <a:solidFill>
                  <a:srgbClr val="FFC000"/>
                </a:solidFill>
              </a:rPr>
              <a:t> button</a:t>
            </a:r>
            <a:endParaRPr lang="en-AU" dirty="0">
              <a:solidFill>
                <a:srgbClr val="FFC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590800"/>
            <a:ext cx="61785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Final result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The search will generate the usual prediction using JPL Horizons – as in:</a:t>
            </a:r>
          </a:p>
          <a:p>
            <a:endParaRPr lang="en-AU" dirty="0">
              <a:solidFill>
                <a:srgbClr val="FFC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971800"/>
            <a:ext cx="4070350" cy="332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419600"/>
            <a:ext cx="32861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00600" y="3352801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The fact that Horizons has been used, and the download date, are listed at the bottom of the plot</a:t>
            </a:r>
            <a:endParaRPr lang="en-AU" dirty="0">
              <a:solidFill>
                <a:srgbClr val="00B05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676400" y="4800600"/>
            <a:ext cx="4419600" cy="137160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568</Words>
  <Application>Microsoft Office PowerPoint</Application>
  <PresentationFormat>On-screen Show (4:3)</PresentationFormat>
  <Paragraphs>62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Clip</vt:lpstr>
      <vt:lpstr>Using JPL-Horizons for: Last-minute updates and General predictions </vt:lpstr>
      <vt:lpstr>1.   Last-minute updates</vt:lpstr>
      <vt:lpstr>Presentation</vt:lpstr>
      <vt:lpstr>Step 1</vt:lpstr>
      <vt:lpstr>Step 2</vt:lpstr>
      <vt:lpstr>Step 3</vt:lpstr>
      <vt:lpstr>Step 4</vt:lpstr>
      <vt:lpstr>Step 5</vt:lpstr>
      <vt:lpstr>Final result</vt:lpstr>
      <vt:lpstr>2.   General predictions</vt:lpstr>
      <vt:lpstr>Step 1</vt:lpstr>
      <vt:lpstr>Step 2</vt:lpstr>
      <vt:lpstr>Step 3 </vt:lpstr>
      <vt:lpstr>Some background info</vt:lpstr>
      <vt:lpstr>Step 4 Set the selection criteria</vt:lpstr>
      <vt:lpstr>Selection by diameter</vt:lpstr>
      <vt:lpstr>Selection by number(s)</vt:lpstr>
      <vt:lpstr>Step 5  Download the elements</vt:lpstr>
      <vt:lpstr>Step 6    Do the Search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 Herald</dc:creator>
  <cp:lastModifiedBy>Dave Herald</cp:lastModifiedBy>
  <cp:revision>160</cp:revision>
  <dcterms:created xsi:type="dcterms:W3CDTF">2020-04-01T01:49:19Z</dcterms:created>
  <dcterms:modified xsi:type="dcterms:W3CDTF">2020-04-02T06:10:49Z</dcterms:modified>
</cp:coreProperties>
</file>