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91" r:id="rId4"/>
    <p:sldId id="292" r:id="rId5"/>
    <p:sldId id="293" r:id="rId6"/>
    <p:sldId id="294" r:id="rId7"/>
    <p:sldId id="283" r:id="rId8"/>
    <p:sldId id="295" r:id="rId9"/>
    <p:sldId id="296" r:id="rId10"/>
    <p:sldId id="284" r:id="rId11"/>
    <p:sldId id="290" r:id="rId12"/>
    <p:sldId id="297" r:id="rId13"/>
    <p:sldId id="285" r:id="rId14"/>
    <p:sldId id="298" r:id="rId15"/>
    <p:sldId id="299" r:id="rId16"/>
    <p:sldId id="286" r:id="rId17"/>
    <p:sldId id="287" r:id="rId18"/>
    <p:sldId id="288" r:id="rId19"/>
    <p:sldId id="300" r:id="rId20"/>
    <p:sldId id="301" r:id="rId21"/>
    <p:sldId id="289" r:id="rId22"/>
    <p:sldId id="302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2336-AC37-4BC3-B7E1-B6C8AAB6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BE90A-02C9-41DA-95A4-378D383C4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38EC4-792B-4340-B149-B2A91291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80D8C-CAD5-4CD2-A4D1-5174B3A3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5851F-4391-444E-80E3-CC33461C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123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71F5-CFA8-4D0C-A953-C2CD89C1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A6B04-8D31-4445-A7FA-126CD2209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CCC6D-9FFF-4089-A7B4-04E92CD6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D05C3-B588-4C8F-B2F6-DFE77AF3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9CDFA-8C8B-4B26-96F3-5717CF1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29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E6629-CEEB-4F64-8EF5-A96CE98C3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C8451-ED4D-4D60-B847-F870AA2B1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3D80D-A1BE-4AE9-96CA-25B2EE57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1B20C-D26E-4C84-804B-1A938B65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BDAC-FE8F-443F-A257-AC8F2172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96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CA7A-322C-4B61-B64F-785F68AE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1D5B-60E5-453C-A34A-9E3120D5B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50EEB-FDA5-4E92-B482-DFA3B02F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32B8-19C9-436A-BAEA-9757B9E4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1E05E-E023-4963-8794-FCA1A39D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22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0680-F9C2-4A3A-B9FB-DF9ED860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879C0-A35E-4509-9958-F199185A8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25AD-0DB4-45D3-9D1A-D415AA07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CB0A7-4EDA-46C7-A25E-1B341870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45A8F-8762-4535-BAE2-5F8F4DC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14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CE8D-2ACC-44A6-A7F7-F6D49163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A7245-150B-4C3D-9A4F-5B269700E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E15B8-B9FF-4DC7-8104-789DC5C46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A73E5-ACB5-4C3C-9F48-BE35E4D5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55F13-57F3-4303-AB33-47F2B0C3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2A02E-4D9C-44E4-B8F1-2DE11D2C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82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1287-5C79-4247-9BA7-6BD339D4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96F81-C280-4D8E-A97E-EBCBBE6A7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7E796-87B3-4506-9BA4-DDE5B59D3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39411-B744-447E-B65C-91CF670C9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DFEBB-F290-4D30-9791-008B4F834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0E33B-3E12-4B29-A232-5310AC34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9C33B-76D6-416D-9EE1-B4F732E6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7EF37-E0C8-4774-BBBE-85A5C69C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28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2712-34CF-4609-BEB3-13E1BA3A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E3498-FBCC-40EB-B037-71E1A4F5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BF121-3220-486C-8EBF-4AC3864B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9DF03-8EBA-4D01-BC81-4308A17D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20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805C0-018A-4AD1-8021-DF379C74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CF40B-F434-402D-924C-8906C2FE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C3B39-61FA-45AD-980D-C0FF0BDD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14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C16F-7D96-4A11-8BDD-757ADDA9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1645C-16B8-4698-A977-5054A617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6E0F4-B762-442A-AEFC-ECAFEC839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F157F-1653-4326-9273-678511E7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704E3-D6E1-4903-ABDE-A7AF9F85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E540E-4C2B-4A66-8A97-CD51EDCE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80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C810-AAD0-46DC-A2C7-746BA7FF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84B40-1273-4442-A1C0-0FA11F762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1F262-0EB0-4E8F-8371-B96FE34E2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B5861-6AF5-45CE-97B1-4860E6C0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6D4EB-FCEB-4552-B5F7-F9F720AB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199AA-AB8C-49C3-A6E1-C428E513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21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7D460-6947-4FBD-9B05-C7715E3D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25972-F59E-4D92-9B1C-2D323656D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437A-4AE8-49FF-AC8B-49E33855F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74F8-8DE6-4FBB-9F72-5301A359D300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DD5D9-097B-4046-A986-0D9E52D6E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76D6C-E82B-4404-8677-C6A699D2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12D4-0319-4413-8DA5-CE8FB58A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54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Some Upcoming Occultations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Things to look forward to for the rest of 2020 and into 2021</a:t>
            </a:r>
          </a:p>
          <a:p>
            <a:endParaRPr lang="en-AU" dirty="0"/>
          </a:p>
          <a:p>
            <a:r>
              <a:rPr lang="en-AU" dirty="0"/>
              <a:t>vTTSO14</a:t>
            </a:r>
          </a:p>
        </p:txBody>
      </p:sp>
    </p:spTree>
    <p:extLst>
      <p:ext uri="{BB962C8B-B14F-4D97-AF65-F5344CB8AC3E}">
        <p14:creationId xmlns:p14="http://schemas.microsoft.com/office/powerpoint/2010/main" val="203877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657F8-BA6B-425E-8229-034DFA18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20"/>
            <a:ext cx="6804974" cy="544397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946913-9BE6-4D07-90BE-E39123948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020365"/>
              </p:ext>
            </p:extLst>
          </p:nvPr>
        </p:nvGraphicFramePr>
        <p:xfrm>
          <a:off x="6603448" y="375103"/>
          <a:ext cx="4444766" cy="5731008"/>
        </p:xfrm>
        <a:graphic>
          <a:graphicData uri="http://schemas.openxmlformats.org/drawingml/2006/table">
            <a:tbl>
              <a:tblPr/>
              <a:tblGrid>
                <a:gridCol w="2222383">
                  <a:extLst>
                    <a:ext uri="{9D8B030D-6E8A-4147-A177-3AD203B41FA5}">
                      <a16:colId xmlns:a16="http://schemas.microsoft.com/office/drawing/2014/main" val="1191207402"/>
                    </a:ext>
                  </a:extLst>
                </a:gridCol>
                <a:gridCol w="2222383">
                  <a:extLst>
                    <a:ext uri="{9D8B030D-6E8A-4147-A177-3AD203B41FA5}">
                      <a16:colId xmlns:a16="http://schemas.microsoft.com/office/drawing/2014/main" val="1368321070"/>
                    </a:ext>
                  </a:extLst>
                </a:gridCol>
              </a:tblGrid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Date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Thu. 11 Jun. 2020 16:32:17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450154"/>
                  </a:ext>
                </a:extLst>
              </a:tr>
              <a:tr h="438456">
                <a:tc>
                  <a:txBody>
                    <a:bodyPr/>
                    <a:lstStyle/>
                    <a:p>
                      <a:r>
                        <a:rPr lang="en-AU" sz="1400" b="1"/>
                        <a:t>Star position (ICRF)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18 15 03.0558 -15 15 04.947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20689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0.009 arcsec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37733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P/A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0.49 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4064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velocity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-23.98 km/s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12247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Geocentric distance </a:t>
                      </a:r>
                      <a:r>
                        <a:rPr lang="el-GR" sz="1400" b="1"/>
                        <a:t>Δ</a:t>
                      </a:r>
                      <a:endParaRPr lang="el-GR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41.8419 au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91835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G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12.9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08663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RP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12.3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762662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H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11.1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351151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Magnitude drop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6.1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46613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time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5.6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46446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3.3 mas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39401"/>
                  </a:ext>
                </a:extLst>
              </a:tr>
              <a:tr h="438456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projected distance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101.1 km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57867"/>
                  </a:ext>
                </a:extLst>
              </a:tr>
              <a:tr h="438456">
                <a:tc>
                  <a:txBody>
                    <a:bodyPr/>
                    <a:lstStyle/>
                    <a:p>
                      <a:r>
                        <a:rPr lang="en-AU" sz="1400" b="1"/>
                        <a:t>Probability of occultation on centrality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100.0%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45213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Maximum duration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46.3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8105"/>
                  </a:ext>
                </a:extLst>
              </a:tr>
              <a:tr h="438456">
                <a:tc>
                  <a:txBody>
                    <a:bodyPr/>
                    <a:lstStyle/>
                    <a:p>
                      <a:r>
                        <a:rPr lang="en-AU" sz="1400" b="1"/>
                        <a:t>Moon distance to the object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60.9°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47593"/>
                  </a:ext>
                </a:extLst>
              </a:tr>
              <a:tr h="438456">
                <a:tc>
                  <a:txBody>
                    <a:bodyPr/>
                    <a:lstStyle/>
                    <a:p>
                      <a:r>
                        <a:rPr lang="en-AU" sz="1400" b="1"/>
                        <a:t>Fraction of illuminated Moon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65.2 %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844452"/>
                  </a:ext>
                </a:extLst>
              </a:tr>
              <a:tr h="250131">
                <a:tc>
                  <a:txBody>
                    <a:bodyPr/>
                    <a:lstStyle/>
                    <a:p>
                      <a:r>
                        <a:rPr lang="en-AU" sz="1400" b="1"/>
                        <a:t>Solar elongation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164.6°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2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91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238AD-B489-49BD-A186-E2993FEE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91D3C-E6F8-4C2C-93AF-A5E5E3D9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8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9FB81-E8BC-4205-9086-12D45F5E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5" y="131974"/>
            <a:ext cx="7164371" cy="573149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5F1504-2A77-4B2B-800C-284504374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78310"/>
              </p:ext>
            </p:extLst>
          </p:nvPr>
        </p:nvGraphicFramePr>
        <p:xfrm>
          <a:off x="7338738" y="0"/>
          <a:ext cx="4218524" cy="5807568"/>
        </p:xfrm>
        <a:graphic>
          <a:graphicData uri="http://schemas.openxmlformats.org/drawingml/2006/table">
            <a:tbl>
              <a:tblPr/>
              <a:tblGrid>
                <a:gridCol w="2109262">
                  <a:extLst>
                    <a:ext uri="{9D8B030D-6E8A-4147-A177-3AD203B41FA5}">
                      <a16:colId xmlns:a16="http://schemas.microsoft.com/office/drawing/2014/main" val="3009561909"/>
                    </a:ext>
                  </a:extLst>
                </a:gridCol>
                <a:gridCol w="2109262">
                  <a:extLst>
                    <a:ext uri="{9D8B030D-6E8A-4147-A177-3AD203B41FA5}">
                      <a16:colId xmlns:a16="http://schemas.microsoft.com/office/drawing/2014/main" val="2994102395"/>
                    </a:ext>
                  </a:extLst>
                </a:gridCol>
              </a:tblGrid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Date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Sat. 4 Jul. 2020 11:41:07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14116"/>
                  </a:ext>
                </a:extLst>
              </a:tr>
              <a:tr h="461612">
                <a:tc>
                  <a:txBody>
                    <a:bodyPr/>
                    <a:lstStyle/>
                    <a:p>
                      <a:r>
                        <a:rPr lang="en-AU" sz="1400" b="1"/>
                        <a:t>Star position (ICRF)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15 42 47.9558 +16 25 56.800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64289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1.507 arcsec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27707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P/A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158.02 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839145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velocity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-8.92 km/s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94781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Geocentric distance </a:t>
                      </a:r>
                      <a:r>
                        <a:rPr lang="el-GR" sz="1400" b="1"/>
                        <a:t>Δ</a:t>
                      </a:r>
                      <a:endParaRPr lang="el-GR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4.6333 au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16789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G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14.9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685238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RP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14.0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409818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H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12.0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1806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Magnitude drop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1.9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62051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time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17.8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12389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25.4 mas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809778"/>
                  </a:ext>
                </a:extLst>
              </a:tr>
              <a:tr h="461612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projected distance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85.2 km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38062"/>
                  </a:ext>
                </a:extLst>
              </a:tr>
              <a:tr h="461612">
                <a:tc>
                  <a:txBody>
                    <a:bodyPr/>
                    <a:lstStyle/>
                    <a:p>
                      <a:r>
                        <a:rPr lang="en-AU" sz="1400" b="1"/>
                        <a:t>Probability of occultation on centrality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28.4%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47206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Maximum duration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6.9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11707"/>
                  </a:ext>
                </a:extLst>
              </a:tr>
              <a:tr h="461612">
                <a:tc>
                  <a:txBody>
                    <a:bodyPr/>
                    <a:lstStyle/>
                    <a:p>
                      <a:r>
                        <a:rPr lang="en-AU" sz="1400" b="1"/>
                        <a:t>Moon distance to the object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55.0°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75762"/>
                  </a:ext>
                </a:extLst>
              </a:tr>
              <a:tr h="461612">
                <a:tc>
                  <a:txBody>
                    <a:bodyPr/>
                    <a:lstStyle/>
                    <a:p>
                      <a:r>
                        <a:rPr lang="en-AU" sz="1400" b="1"/>
                        <a:t>Fraction of illuminated Moon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99.4 %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57828"/>
                  </a:ext>
                </a:extLst>
              </a:tr>
              <a:tr h="263341">
                <a:tc>
                  <a:txBody>
                    <a:bodyPr/>
                    <a:lstStyle/>
                    <a:p>
                      <a:r>
                        <a:rPr lang="en-AU" sz="1400" b="1"/>
                        <a:t>Solar elongation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118.9°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8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940C2-FDB6-4499-B2E5-AB928DD4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7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D3836-2BA7-4F9C-BA60-4DDE2E27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1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2B3A65-36AB-41BC-A4A5-6DFC62E1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4659"/>
            <a:ext cx="7109187" cy="568734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C3EE76-91B7-42FA-9249-4B93B9A04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17921"/>
              </p:ext>
            </p:extLst>
          </p:nvPr>
        </p:nvGraphicFramePr>
        <p:xfrm>
          <a:off x="6768917" y="448831"/>
          <a:ext cx="4534622" cy="5986972"/>
        </p:xfrm>
        <a:graphic>
          <a:graphicData uri="http://schemas.openxmlformats.org/drawingml/2006/table">
            <a:tbl>
              <a:tblPr/>
              <a:tblGrid>
                <a:gridCol w="2267311">
                  <a:extLst>
                    <a:ext uri="{9D8B030D-6E8A-4147-A177-3AD203B41FA5}">
                      <a16:colId xmlns:a16="http://schemas.microsoft.com/office/drawing/2014/main" val="2778110619"/>
                    </a:ext>
                  </a:extLst>
                </a:gridCol>
                <a:gridCol w="2267311">
                  <a:extLst>
                    <a:ext uri="{9D8B030D-6E8A-4147-A177-3AD203B41FA5}">
                      <a16:colId xmlns:a16="http://schemas.microsoft.com/office/drawing/2014/main" val="474982732"/>
                    </a:ext>
                  </a:extLst>
                </a:gridCol>
              </a:tblGrid>
              <a:tr h="464098">
                <a:tc>
                  <a:txBody>
                    <a:bodyPr/>
                    <a:lstStyle/>
                    <a:p>
                      <a:r>
                        <a:rPr lang="en-AU" sz="1400" b="1"/>
                        <a:t>Date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Sun. 30 Aug. 2020 11:54:11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54933"/>
                  </a:ext>
                </a:extLst>
              </a:tr>
              <a:tr h="464098">
                <a:tc>
                  <a:txBody>
                    <a:bodyPr/>
                    <a:lstStyle/>
                    <a:p>
                      <a:r>
                        <a:rPr lang="en-AU" sz="1400" b="1"/>
                        <a:t>Star position (ICRF)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23 30 57.9233 +04 53 52.000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11936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1.414 arcsec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40004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P/A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167.50 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4177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velocity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-15.55 km/s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93390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Geocentric distance </a:t>
                      </a:r>
                      <a:r>
                        <a:rPr lang="el-GR" sz="1400" b="1"/>
                        <a:t>Δ</a:t>
                      </a:r>
                      <a:endParaRPr lang="el-GR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4.2345 au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06277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G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11.6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74816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RP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11.2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007912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H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10.4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80223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Magnitude drop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3.9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56203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time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9.0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494157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32.4 mas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998478"/>
                  </a:ext>
                </a:extLst>
              </a:tr>
              <a:tr h="464098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projected distance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99.6 km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49021"/>
                  </a:ext>
                </a:extLst>
              </a:tr>
              <a:tr h="464098">
                <a:tc>
                  <a:txBody>
                    <a:bodyPr/>
                    <a:lstStyle/>
                    <a:p>
                      <a:r>
                        <a:rPr lang="en-AU" sz="1400" b="1"/>
                        <a:t>Probability of occultation on centrality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48.6%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789405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Maximum duration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8.4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79864"/>
                  </a:ext>
                </a:extLst>
              </a:tr>
              <a:tr h="464098">
                <a:tc>
                  <a:txBody>
                    <a:bodyPr/>
                    <a:lstStyle/>
                    <a:p>
                      <a:r>
                        <a:rPr lang="en-AU" sz="1400" b="1"/>
                        <a:t>Moon distance to the object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50.6°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162585"/>
                  </a:ext>
                </a:extLst>
              </a:tr>
              <a:tr h="464098">
                <a:tc>
                  <a:txBody>
                    <a:bodyPr/>
                    <a:lstStyle/>
                    <a:p>
                      <a:r>
                        <a:rPr lang="en-AU" sz="1400" b="1"/>
                        <a:t>Fraction of illuminated Moon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92.6 %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74230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r>
                        <a:rPr lang="en-AU" sz="1400" b="1"/>
                        <a:t>Solar elongation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160.8°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0173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BC22688-B0C7-4225-A3C5-5AA6F929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93" y="148610"/>
            <a:ext cx="18423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5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458C42-8A60-41F4-B913-8E9677CE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5" y="641023"/>
            <a:ext cx="6086180" cy="486894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159372-0A66-4731-8BAF-6D9B8CE6F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15657"/>
              </p:ext>
            </p:extLst>
          </p:nvPr>
        </p:nvGraphicFramePr>
        <p:xfrm>
          <a:off x="6095999" y="393955"/>
          <a:ext cx="4424314" cy="5678178"/>
        </p:xfrm>
        <a:graphic>
          <a:graphicData uri="http://schemas.openxmlformats.org/drawingml/2006/table">
            <a:tbl>
              <a:tblPr/>
              <a:tblGrid>
                <a:gridCol w="2212157">
                  <a:extLst>
                    <a:ext uri="{9D8B030D-6E8A-4147-A177-3AD203B41FA5}">
                      <a16:colId xmlns:a16="http://schemas.microsoft.com/office/drawing/2014/main" val="3638149723"/>
                    </a:ext>
                  </a:extLst>
                </a:gridCol>
                <a:gridCol w="2212157">
                  <a:extLst>
                    <a:ext uri="{9D8B030D-6E8A-4147-A177-3AD203B41FA5}">
                      <a16:colId xmlns:a16="http://schemas.microsoft.com/office/drawing/2014/main" val="145870870"/>
                    </a:ext>
                  </a:extLst>
                </a:gridCol>
              </a:tblGrid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Date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Sat. 5 Sep. 2020 08:25:43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31335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 dirty="0"/>
                        <a:t>Star position (ICRF)</a:t>
                      </a:r>
                      <a:endParaRPr lang="en-AU" sz="1400" dirty="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21 46 58.8731 +07 10 31.451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40507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0.021 arcsec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88720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P/A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332.15 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25751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velocity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-23.67 km/s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19450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Geocentric distance </a:t>
                      </a:r>
                      <a:r>
                        <a:rPr lang="el-GR" sz="1400" b="1"/>
                        <a:t>Δ</a:t>
                      </a:r>
                      <a:endParaRPr lang="el-GR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21.5625 au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39164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G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7.2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7944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RP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6.3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50851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H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4.0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66735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Magnitude drop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13.2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09342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time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152.4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036291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135.8 mas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436743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projected distance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2123.4 km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56903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/>
                        <a:t>Probability of occultation on centrality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4.0%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85679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Maximum duration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9.0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01003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/>
                        <a:t>Moon distance to the object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51.3°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21024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/>
                        <a:t>Fraction of illuminated Moon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91.0 %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382691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Solar elongation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157.5°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74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1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2EE44-7F9E-49A2-BB10-5977F1F2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010"/>
            <a:ext cx="6192233" cy="495378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5DD233-35E8-48E9-858B-569691F63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50282"/>
              </p:ext>
            </p:extLst>
          </p:nvPr>
        </p:nvGraphicFramePr>
        <p:xfrm>
          <a:off x="6096000" y="521304"/>
          <a:ext cx="5046482" cy="6178224"/>
        </p:xfrm>
        <a:graphic>
          <a:graphicData uri="http://schemas.openxmlformats.org/drawingml/2006/table">
            <a:tbl>
              <a:tblPr/>
              <a:tblGrid>
                <a:gridCol w="2523241">
                  <a:extLst>
                    <a:ext uri="{9D8B030D-6E8A-4147-A177-3AD203B41FA5}">
                      <a16:colId xmlns:a16="http://schemas.microsoft.com/office/drawing/2014/main" val="3188355846"/>
                    </a:ext>
                  </a:extLst>
                </a:gridCol>
                <a:gridCol w="2523241">
                  <a:extLst>
                    <a:ext uri="{9D8B030D-6E8A-4147-A177-3AD203B41FA5}">
                      <a16:colId xmlns:a16="http://schemas.microsoft.com/office/drawing/2014/main" val="2514862142"/>
                    </a:ext>
                  </a:extLst>
                </a:gridCol>
              </a:tblGrid>
              <a:tr h="465544">
                <a:tc>
                  <a:txBody>
                    <a:bodyPr/>
                    <a:lstStyle/>
                    <a:p>
                      <a:r>
                        <a:rPr lang="en-AU" sz="1400" b="1"/>
                        <a:t>Date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Wed. 14 Oct. 2020 13:47:03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38825"/>
                  </a:ext>
                </a:extLst>
              </a:tr>
              <a:tr h="465544">
                <a:tc>
                  <a:txBody>
                    <a:bodyPr/>
                    <a:lstStyle/>
                    <a:p>
                      <a:r>
                        <a:rPr lang="en-AU" sz="1400" b="1"/>
                        <a:t>Star position (ICRF)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00 41 56.4674 +18 45 18.135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14087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C/A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1.858 arcsec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95940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P/A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165.07 °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32805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velocity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-17.65 km/s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9295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Geocentric distance </a:t>
                      </a:r>
                      <a:r>
                        <a:rPr lang="el-GR" sz="1400" b="1"/>
                        <a:t>Δ</a:t>
                      </a:r>
                      <a:endParaRPr lang="el-GR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4.3889 au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828026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G mag*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14.2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42233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RP mag*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13.5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518414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H mag*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12.0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03456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Magnitude drop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0.8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05148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time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10.0 sec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01056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C/A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54.0 mas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70226"/>
                  </a:ext>
                </a:extLst>
              </a:tr>
              <a:tr h="465544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projected distance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172.0 km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50889"/>
                  </a:ext>
                </a:extLst>
              </a:tr>
              <a:tr h="674626">
                <a:tc>
                  <a:txBody>
                    <a:bodyPr/>
                    <a:lstStyle/>
                    <a:p>
                      <a:r>
                        <a:rPr lang="en-AU" sz="1400" b="1"/>
                        <a:t>Probability of occultation on centrality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48.7%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835740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Maximum duration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12.7 sec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834153"/>
                  </a:ext>
                </a:extLst>
              </a:tr>
              <a:tr h="465544">
                <a:tc>
                  <a:txBody>
                    <a:bodyPr/>
                    <a:lstStyle/>
                    <a:p>
                      <a:r>
                        <a:rPr lang="en-AU" sz="1400" b="1"/>
                        <a:t>Moon distance to the object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147.3°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3802"/>
                  </a:ext>
                </a:extLst>
              </a:tr>
              <a:tr h="491402">
                <a:tc>
                  <a:txBody>
                    <a:bodyPr/>
                    <a:lstStyle/>
                    <a:p>
                      <a:r>
                        <a:rPr lang="en-AU" sz="1400" b="1"/>
                        <a:t>Fraction of illuminated Moon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7.7 %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02108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r>
                        <a:rPr lang="en-AU" sz="1400" b="1"/>
                        <a:t>Solar elongation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166.1°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4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6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384C4-F1EE-497F-BD35-EAA35414F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0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1E0C1C-D474-40C4-864F-08DB9603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3" y="445888"/>
            <a:ext cx="7390614" cy="591249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D8306D-4A42-47F6-9DA4-B1E756251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46893"/>
              </p:ext>
            </p:extLst>
          </p:nvPr>
        </p:nvGraphicFramePr>
        <p:xfrm>
          <a:off x="7671558" y="540157"/>
          <a:ext cx="3913984" cy="5990904"/>
        </p:xfrm>
        <a:graphic>
          <a:graphicData uri="http://schemas.openxmlformats.org/drawingml/2006/table">
            <a:tbl>
              <a:tblPr/>
              <a:tblGrid>
                <a:gridCol w="1956992">
                  <a:extLst>
                    <a:ext uri="{9D8B030D-6E8A-4147-A177-3AD203B41FA5}">
                      <a16:colId xmlns:a16="http://schemas.microsoft.com/office/drawing/2014/main" val="2165354866"/>
                    </a:ext>
                  </a:extLst>
                </a:gridCol>
                <a:gridCol w="1956992">
                  <a:extLst>
                    <a:ext uri="{9D8B030D-6E8A-4147-A177-3AD203B41FA5}">
                      <a16:colId xmlns:a16="http://schemas.microsoft.com/office/drawing/2014/main" val="1655001965"/>
                    </a:ext>
                  </a:extLst>
                </a:gridCol>
              </a:tblGrid>
              <a:tr h="429011">
                <a:tc>
                  <a:txBody>
                    <a:bodyPr/>
                    <a:lstStyle/>
                    <a:p>
                      <a:r>
                        <a:rPr lang="en-AU" sz="1400" b="1"/>
                        <a:t>Date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Mon. 13 Apr. 2020 17:19:12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20616"/>
                  </a:ext>
                </a:extLst>
              </a:tr>
              <a:tr h="429011">
                <a:tc>
                  <a:txBody>
                    <a:bodyPr/>
                    <a:lstStyle/>
                    <a:p>
                      <a:r>
                        <a:rPr lang="en-AU" sz="1400" b="1"/>
                        <a:t>Star position (ICRF)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15 33 05.5136 -00 32 27.769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50668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C/A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0.322 arcsec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74717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P/A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232.32 °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41099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velocity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-19.80 km/s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79077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Geocentric distance </a:t>
                      </a:r>
                      <a:r>
                        <a:rPr lang="el-GR" sz="1400" b="1"/>
                        <a:t>Δ</a:t>
                      </a:r>
                      <a:endParaRPr lang="el-GR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4.2580 au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7478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G mag*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13.8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17781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RP mag*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13.2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77394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H mag*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12.1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02256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Magnitude drop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4.4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511340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time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4.9 sec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64040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C/A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55.7 mas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13356"/>
                  </a:ext>
                </a:extLst>
              </a:tr>
              <a:tr h="429011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projected distance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171.9 km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8127"/>
                  </a:ext>
                </a:extLst>
              </a:tr>
              <a:tr h="429011">
                <a:tc>
                  <a:txBody>
                    <a:bodyPr/>
                    <a:lstStyle/>
                    <a:p>
                      <a:r>
                        <a:rPr lang="en-AU" sz="1400" b="1"/>
                        <a:t>Probability of occultation on centrality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9.0%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41394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Maximum duration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2.0 sec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77088"/>
                  </a:ext>
                </a:extLst>
              </a:tr>
              <a:tr h="429011">
                <a:tc>
                  <a:txBody>
                    <a:bodyPr/>
                    <a:lstStyle/>
                    <a:p>
                      <a:r>
                        <a:rPr lang="en-AU" sz="1400" b="1"/>
                        <a:t>Moon distance to the object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51.0°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15308"/>
                  </a:ext>
                </a:extLst>
              </a:tr>
              <a:tr h="429011">
                <a:tc>
                  <a:txBody>
                    <a:bodyPr/>
                    <a:lstStyle/>
                    <a:p>
                      <a:r>
                        <a:rPr lang="en-AU" sz="1400" b="1"/>
                        <a:t>Fraction of illuminated Moon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62.8 %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37143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AU" sz="1400" b="1"/>
                        <a:t>Solar elongation</a:t>
                      </a:r>
                      <a:endParaRPr lang="en-AU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147.5°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08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755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AC788-2CA6-4969-8824-5DFD342F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8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09BB4C-362A-4A88-8246-708F2C74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2" y="650449"/>
            <a:ext cx="6946376" cy="555710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D9E1FA-9052-4ED9-918E-383DDB629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92273"/>
              </p:ext>
            </p:extLst>
          </p:nvPr>
        </p:nvGraphicFramePr>
        <p:xfrm>
          <a:off x="6707143" y="650448"/>
          <a:ext cx="4397632" cy="5731766"/>
        </p:xfrm>
        <a:graphic>
          <a:graphicData uri="http://schemas.openxmlformats.org/drawingml/2006/table">
            <a:tbl>
              <a:tblPr/>
              <a:tblGrid>
                <a:gridCol w="2198816">
                  <a:extLst>
                    <a:ext uri="{9D8B030D-6E8A-4147-A177-3AD203B41FA5}">
                      <a16:colId xmlns:a16="http://schemas.microsoft.com/office/drawing/2014/main" val="2278268357"/>
                    </a:ext>
                  </a:extLst>
                </a:gridCol>
                <a:gridCol w="2198816">
                  <a:extLst>
                    <a:ext uri="{9D8B030D-6E8A-4147-A177-3AD203B41FA5}">
                      <a16:colId xmlns:a16="http://schemas.microsoft.com/office/drawing/2014/main" val="3237154718"/>
                    </a:ext>
                  </a:extLst>
                </a:gridCol>
              </a:tblGrid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Date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Fri. 11 Dec. 2020 14:13:41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16713"/>
                  </a:ext>
                </a:extLst>
              </a:tr>
              <a:tr h="438835">
                <a:tc>
                  <a:txBody>
                    <a:bodyPr/>
                    <a:lstStyle/>
                    <a:p>
                      <a:r>
                        <a:rPr lang="en-AU" sz="1400" b="1"/>
                        <a:t>Star position (ICRF)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04 42 49.9672 +44 30 35.483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62294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0.625 arcsec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81885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P/A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168.58 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02815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velocity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-21.87 km/s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13677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Geocentric distance </a:t>
                      </a:r>
                      <a:r>
                        <a:rPr lang="el-GR" sz="1400" b="1"/>
                        <a:t>Δ</a:t>
                      </a:r>
                      <a:endParaRPr lang="el-GR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13.2972 au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03769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G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14.7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93898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RP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14.0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68711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H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12.8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39728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Magnitude drop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4.5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8212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time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21.5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44683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16.6 mas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260070"/>
                  </a:ext>
                </a:extLst>
              </a:tr>
              <a:tr h="438835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projected distance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160.4 km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08920"/>
                  </a:ext>
                </a:extLst>
              </a:tr>
              <a:tr h="438835">
                <a:tc>
                  <a:txBody>
                    <a:bodyPr/>
                    <a:lstStyle/>
                    <a:p>
                      <a:r>
                        <a:rPr lang="en-AU" sz="1400" b="1"/>
                        <a:t>Probability of occultation on centrality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44.2%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7592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Maximum duration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8.6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14302"/>
                  </a:ext>
                </a:extLst>
              </a:tr>
              <a:tr h="438835">
                <a:tc>
                  <a:txBody>
                    <a:bodyPr/>
                    <a:lstStyle/>
                    <a:p>
                      <a:r>
                        <a:rPr lang="en-AU" sz="1400" b="1"/>
                        <a:t>Moon distance to the object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134.8°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90169"/>
                  </a:ext>
                </a:extLst>
              </a:tr>
              <a:tr h="438835">
                <a:tc>
                  <a:txBody>
                    <a:bodyPr/>
                    <a:lstStyle/>
                    <a:p>
                      <a:r>
                        <a:rPr lang="en-AU" sz="1400" b="1"/>
                        <a:t>Fraction of illuminated Moon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13.3 %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11831"/>
                  </a:ext>
                </a:extLst>
              </a:tr>
              <a:tr h="250347">
                <a:tc>
                  <a:txBody>
                    <a:bodyPr/>
                    <a:lstStyle/>
                    <a:p>
                      <a:r>
                        <a:rPr lang="en-AU" sz="1400" b="1"/>
                        <a:t>Solar elongation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157.4°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90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628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8E2F5D-1EE0-4808-BAC5-878703E8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F3181-4D34-445D-A340-50A5BE29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95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F20D5-F97E-473C-8C0B-2ACFB1F7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2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F243F-EE24-4B2D-96AA-6BEE8D56D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7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6F1CB9-A47E-44BF-9AB5-F5B2F15E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B1775A-C49C-4E40-AA20-2C33B469D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DB675-0EEA-4875-99A7-75DC53F6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DA554F-8D10-4731-BDF7-DF314FC9D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38"/>
            <a:ext cx="7551066" cy="604085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5AB3C-01F2-433E-B2E5-E654023CE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01405"/>
              </p:ext>
            </p:extLst>
          </p:nvPr>
        </p:nvGraphicFramePr>
        <p:xfrm>
          <a:off x="7551065" y="251538"/>
          <a:ext cx="3732820" cy="6443600"/>
        </p:xfrm>
        <a:graphic>
          <a:graphicData uri="http://schemas.openxmlformats.org/drawingml/2006/table">
            <a:tbl>
              <a:tblPr/>
              <a:tblGrid>
                <a:gridCol w="1866410">
                  <a:extLst>
                    <a:ext uri="{9D8B030D-6E8A-4147-A177-3AD203B41FA5}">
                      <a16:colId xmlns:a16="http://schemas.microsoft.com/office/drawing/2014/main" val="2963157979"/>
                    </a:ext>
                  </a:extLst>
                </a:gridCol>
                <a:gridCol w="1866410">
                  <a:extLst>
                    <a:ext uri="{9D8B030D-6E8A-4147-A177-3AD203B41FA5}">
                      <a16:colId xmlns:a16="http://schemas.microsoft.com/office/drawing/2014/main" val="1915544074"/>
                    </a:ext>
                  </a:extLst>
                </a:gridCol>
              </a:tblGrid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Date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Fri. 29 May. 2020 10:47:38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78389"/>
                  </a:ext>
                </a:extLst>
              </a:tr>
              <a:tr h="486527">
                <a:tc>
                  <a:txBody>
                    <a:bodyPr/>
                    <a:lstStyle/>
                    <a:p>
                      <a:r>
                        <a:rPr lang="en-AU" sz="1400" b="1"/>
                        <a:t>Star position (ICRF)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15 07 44.8273 +17 49 59.892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8811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1.176 arcsec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030601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P/A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169.09 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69380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velocity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-13.76 km/s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28424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Geocentric distance </a:t>
                      </a:r>
                      <a:r>
                        <a:rPr lang="el-GR" sz="1400" b="1"/>
                        <a:t>Δ</a:t>
                      </a:r>
                      <a:endParaRPr lang="el-GR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4.0517 au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569414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G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14.9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79654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RP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14.4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41744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H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13.7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8432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Magnitude drop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0.8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551820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time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7.4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07007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15.4 mas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41094"/>
                  </a:ext>
                </a:extLst>
              </a:tr>
              <a:tr h="486527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projected distance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45.4 km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43325"/>
                  </a:ext>
                </a:extLst>
              </a:tr>
              <a:tr h="486527">
                <a:tc>
                  <a:txBody>
                    <a:bodyPr/>
                    <a:lstStyle/>
                    <a:p>
                      <a:r>
                        <a:rPr lang="en-AU" sz="1400" b="1"/>
                        <a:t>Probability of occultation on centrality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81.0%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41881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Maximum duration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8.6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75486"/>
                  </a:ext>
                </a:extLst>
              </a:tr>
              <a:tr h="486527">
                <a:tc>
                  <a:txBody>
                    <a:bodyPr/>
                    <a:lstStyle/>
                    <a:p>
                      <a:r>
                        <a:rPr lang="en-AU" sz="1400" b="1"/>
                        <a:t>Moon distance to the object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70.3°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39065"/>
                  </a:ext>
                </a:extLst>
              </a:tr>
              <a:tr h="486527">
                <a:tc>
                  <a:txBody>
                    <a:bodyPr/>
                    <a:lstStyle/>
                    <a:p>
                      <a:r>
                        <a:rPr lang="en-AU" sz="1400" b="1"/>
                        <a:t>Fraction of illuminated Moon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42.3 %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1345"/>
                  </a:ext>
                </a:extLst>
              </a:tr>
              <a:tr h="277555">
                <a:tc>
                  <a:txBody>
                    <a:bodyPr/>
                    <a:lstStyle/>
                    <a:p>
                      <a:r>
                        <a:rPr lang="en-AU" sz="1400" b="1"/>
                        <a:t>Solar elongation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136.3°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01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84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09979E-731D-4277-A879-3CB490C1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EFC18-0220-4305-85CE-8D160110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4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834</Words>
  <Application>Microsoft Office PowerPoint</Application>
  <PresentationFormat>Widescreen</PresentationFormat>
  <Paragraphs>293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Some Upcoming Occultations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Upcoming Occultations</dc:title>
  <dc:creator>Steve Kerr</dc:creator>
  <cp:lastModifiedBy>Steve Kerr</cp:lastModifiedBy>
  <cp:revision>28</cp:revision>
  <dcterms:created xsi:type="dcterms:W3CDTF">2019-05-18T20:16:54Z</dcterms:created>
  <dcterms:modified xsi:type="dcterms:W3CDTF">2020-04-10T04:26:29Z</dcterms:modified>
</cp:coreProperties>
</file>